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3" r:id="rId1"/>
  </p:sldMasterIdLst>
  <p:notesMasterIdLst>
    <p:notesMasterId r:id="rId3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sldSz cx="9144000" cy="5143500" type="screen16x9"/>
  <p:notesSz cx="6858000" cy="9144000"/>
  <p:embeddedFontLst>
    <p:embeddedFont>
      <p:font typeface="Bai Jamjuree" pitchFamily="2" charset="-34"/>
      <p:regular r:id="rId34"/>
      <p:bold r:id="rId35"/>
      <p:italic r:id="rId36"/>
      <p:boldItalic r:id="rId37"/>
    </p:embeddedFont>
    <p:embeddedFont>
      <p:font typeface="Bebas Neue" panose="020B0606020202050201" pitchFamily="34" charset="0"/>
      <p:regular r:id="rId38"/>
    </p:embeddedFont>
    <p:embeddedFont>
      <p:font typeface="Catamaran" pitchFamily="2" charset="0"/>
      <p:regular r:id="rId39"/>
      <p:bold r:id="rId40"/>
    </p:embeddedFont>
    <p:embeddedFont>
      <p:font typeface="Nunito Light" panose="020F0302020204030204" pitchFamily="34" charset="0"/>
      <p:regular r:id="rId41"/>
      <p:italic r:id="rId42"/>
    </p:embeddedFont>
    <p:embeddedFont>
      <p:font typeface="Raleway" pitchFamily="2"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0BAFE4A-A946-4858-BD7B-98541E82E5CD}">
  <a:tblStyle styleId="{F0BAFE4A-A946-4858-BD7B-98541E82E5CD}"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94668"/>
  </p:normalViewPr>
  <p:slideViewPr>
    <p:cSldViewPr snapToGrid="0">
      <p:cViewPr varScale="1">
        <p:scale>
          <a:sx n="169" d="100"/>
          <a:sy n="169" d="100"/>
        </p:scale>
        <p:origin x="240" y="19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jpg>
</file>

<file path=ppt/media/image2.png>
</file>

<file path=ppt/media/image20.jpg>
</file>

<file path=ppt/media/image21.jpg>
</file>

<file path=ppt/media/image3.jpg>
</file>

<file path=ppt/media/image4.jp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358112a1d3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8" name="Google Shape;248;g358112a1d30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358112a1d30_1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4" name="Google Shape;304;g358112a1d30_1_48: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358112a1d30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0" name="Google Shape;310;g358112a1d30_1_53: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358112a1d30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6" name="Google Shape;316;g358112a1d30_1_58: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358112a1d30_1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2" name="Google Shape;322;g358112a1d30_1_6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358112a1d30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9" name="Google Shape;329;g358112a1d30_1_69: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58112a1d30_1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5" name="Google Shape;335;g358112a1d30_1_74: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58112a1d30_1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1" name="Google Shape;341;g358112a1d30_1_79: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358112a1d30_1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7" name="Google Shape;347;g358112a1d30_1_84: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358112a1d30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3" name="Google Shape;353;g358112a1d30_1_89: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358112a1d30_1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9" name="Google Shape;359;g358112a1d30_1_94: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358112a1d30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5" name="Google Shape;255;g358112a1d30_1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58112a1d30_1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5" name="Google Shape;365;g358112a1d30_1_99: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358112a1d30_1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1" name="Google Shape;371;g358112a1d30_1_10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358112a1d30_1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8" name="Google Shape;378;g358112a1d30_1_110: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358112a1d30_1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4" name="Google Shape;384;g358112a1d30_1_115: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358112a1d30_1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0" name="Google Shape;390;g358112a1d30_1_120: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358112a1d30_1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6" name="Google Shape;396;g358112a1d30_1_125: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358112a1d30_1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2" name="Google Shape;402;g358112a1d30_1_130: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357a49f2500_3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8" name="Google Shape;408;g357a49f2500_3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357a49f2500_3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4" name="Google Shape;414;g357a49f2500_3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358112a1d30_1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0" name="Google Shape;420;g358112a1d30_1_1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58112a1d30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1" name="Google Shape;261;g358112a1d30_1_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358112a1d30_1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7" name="Google Shape;427;g358112a1d30_1_1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358112a1d30_1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4" name="Google Shape;434;g358112a1d30_1_1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358112a1d30_1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7" name="Google Shape;267;g358112a1d30_1_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358112a1d30_1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3" name="Google Shape;273;g358112a1d30_1_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358112a1d30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0" name="Google Shape;280;g358112a1d30_1_28: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358112a1d30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6" name="Google Shape;286;g358112a1d30_1_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358112a1d30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2" name="Google Shape;292;g358112a1d30_1_38: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358112a1d30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8" name="Google Shape;298;g358112a1d30_1_43: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4"/>
        <p:cNvGrpSpPr/>
        <p:nvPr/>
      </p:nvGrpSpPr>
      <p:grpSpPr>
        <a:xfrm>
          <a:off x="0" y="0"/>
          <a:ext cx="0" cy="0"/>
          <a:chOff x="0" y="0"/>
          <a:chExt cx="0" cy="0"/>
        </a:xfrm>
      </p:grpSpPr>
      <p:sp>
        <p:nvSpPr>
          <p:cNvPr id="175" name="Google Shape;175;p39"/>
          <p:cNvSpPr>
            <a:spLocks noGrp="1"/>
          </p:cNvSpPr>
          <p:nvPr>
            <p:ph type="pic" idx="2"/>
          </p:nvPr>
        </p:nvSpPr>
        <p:spPr>
          <a:xfrm>
            <a:off x="-22950" y="0"/>
            <a:ext cx="9189900" cy="5143500"/>
          </a:xfrm>
          <a:prstGeom prst="rect">
            <a:avLst/>
          </a:prstGeom>
          <a:noFill/>
          <a:ln>
            <a:noFill/>
          </a:ln>
        </p:spPr>
      </p:sp>
      <p:sp>
        <p:nvSpPr>
          <p:cNvPr id="176" name="Google Shape;176;p39"/>
          <p:cNvSpPr txBox="1">
            <a:spLocks noGrp="1"/>
          </p:cNvSpPr>
          <p:nvPr>
            <p:ph type="ctrTitle"/>
          </p:nvPr>
        </p:nvSpPr>
        <p:spPr>
          <a:xfrm>
            <a:off x="228600" y="3455575"/>
            <a:ext cx="8686800" cy="12429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lt1"/>
              </a:buClr>
              <a:buSzPts val="5200"/>
              <a:buNone/>
              <a:defRPr sz="5000"/>
            </a:lvl1pPr>
            <a:lvl2pPr lvl="1" algn="ctr">
              <a:lnSpc>
                <a:spcPct val="100000"/>
              </a:lnSpc>
              <a:spcBef>
                <a:spcPts val="0"/>
              </a:spcBef>
              <a:spcAft>
                <a:spcPts val="0"/>
              </a:spcAft>
              <a:buClr>
                <a:schemeClr val="lt1"/>
              </a:buClr>
              <a:buSzPts val="5200"/>
              <a:buNone/>
              <a:defRPr sz="5200">
                <a:solidFill>
                  <a:schemeClr val="lt1"/>
                </a:solidFill>
              </a:defRPr>
            </a:lvl2pPr>
            <a:lvl3pPr lvl="2" algn="ctr">
              <a:lnSpc>
                <a:spcPct val="100000"/>
              </a:lnSpc>
              <a:spcBef>
                <a:spcPts val="0"/>
              </a:spcBef>
              <a:spcAft>
                <a:spcPts val="0"/>
              </a:spcAft>
              <a:buClr>
                <a:schemeClr val="lt1"/>
              </a:buClr>
              <a:buSzPts val="5200"/>
              <a:buNone/>
              <a:defRPr sz="5200">
                <a:solidFill>
                  <a:schemeClr val="lt1"/>
                </a:solidFill>
              </a:defRPr>
            </a:lvl3pPr>
            <a:lvl4pPr lvl="3" algn="ctr">
              <a:lnSpc>
                <a:spcPct val="100000"/>
              </a:lnSpc>
              <a:spcBef>
                <a:spcPts val="0"/>
              </a:spcBef>
              <a:spcAft>
                <a:spcPts val="0"/>
              </a:spcAft>
              <a:buClr>
                <a:schemeClr val="lt1"/>
              </a:buClr>
              <a:buSzPts val="5200"/>
              <a:buNone/>
              <a:defRPr sz="5200">
                <a:solidFill>
                  <a:schemeClr val="lt1"/>
                </a:solidFill>
              </a:defRPr>
            </a:lvl4pPr>
            <a:lvl5pPr lvl="4" algn="ctr">
              <a:lnSpc>
                <a:spcPct val="100000"/>
              </a:lnSpc>
              <a:spcBef>
                <a:spcPts val="0"/>
              </a:spcBef>
              <a:spcAft>
                <a:spcPts val="0"/>
              </a:spcAft>
              <a:buClr>
                <a:schemeClr val="lt1"/>
              </a:buClr>
              <a:buSzPts val="5200"/>
              <a:buNone/>
              <a:defRPr sz="5200">
                <a:solidFill>
                  <a:schemeClr val="lt1"/>
                </a:solidFill>
              </a:defRPr>
            </a:lvl5pPr>
            <a:lvl6pPr lvl="5" algn="ctr">
              <a:lnSpc>
                <a:spcPct val="100000"/>
              </a:lnSpc>
              <a:spcBef>
                <a:spcPts val="0"/>
              </a:spcBef>
              <a:spcAft>
                <a:spcPts val="0"/>
              </a:spcAft>
              <a:buClr>
                <a:schemeClr val="lt1"/>
              </a:buClr>
              <a:buSzPts val="5200"/>
              <a:buNone/>
              <a:defRPr sz="5200">
                <a:solidFill>
                  <a:schemeClr val="lt1"/>
                </a:solidFill>
              </a:defRPr>
            </a:lvl6pPr>
            <a:lvl7pPr lvl="6" algn="ctr">
              <a:lnSpc>
                <a:spcPct val="100000"/>
              </a:lnSpc>
              <a:spcBef>
                <a:spcPts val="0"/>
              </a:spcBef>
              <a:spcAft>
                <a:spcPts val="0"/>
              </a:spcAft>
              <a:buClr>
                <a:schemeClr val="lt1"/>
              </a:buClr>
              <a:buSzPts val="5200"/>
              <a:buNone/>
              <a:defRPr sz="5200">
                <a:solidFill>
                  <a:schemeClr val="lt1"/>
                </a:solidFill>
              </a:defRPr>
            </a:lvl7pPr>
            <a:lvl8pPr lvl="7" algn="ctr">
              <a:lnSpc>
                <a:spcPct val="100000"/>
              </a:lnSpc>
              <a:spcBef>
                <a:spcPts val="0"/>
              </a:spcBef>
              <a:spcAft>
                <a:spcPts val="0"/>
              </a:spcAft>
              <a:buClr>
                <a:schemeClr val="lt1"/>
              </a:buClr>
              <a:buSzPts val="5200"/>
              <a:buNone/>
              <a:defRPr sz="5200">
                <a:solidFill>
                  <a:schemeClr val="lt1"/>
                </a:solidFill>
              </a:defRPr>
            </a:lvl8pPr>
            <a:lvl9pPr lvl="8" algn="ctr">
              <a:lnSpc>
                <a:spcPct val="100000"/>
              </a:lnSpc>
              <a:spcBef>
                <a:spcPts val="0"/>
              </a:spcBef>
              <a:spcAft>
                <a:spcPts val="0"/>
              </a:spcAft>
              <a:buClr>
                <a:schemeClr val="lt1"/>
              </a:buClr>
              <a:buSzPts val="5200"/>
              <a:buNone/>
              <a:defRPr sz="5200">
                <a:solidFill>
                  <a:schemeClr val="lt1"/>
                </a:solidFill>
              </a:defRPr>
            </a:lvl9pPr>
          </a:lstStyle>
          <a:p>
            <a:endParaRPr/>
          </a:p>
        </p:txBody>
      </p:sp>
      <p:sp>
        <p:nvSpPr>
          <p:cNvPr id="177" name="Google Shape;177;p39"/>
          <p:cNvSpPr txBox="1">
            <a:spLocks noGrp="1"/>
          </p:cNvSpPr>
          <p:nvPr>
            <p:ph type="subTitle" idx="1"/>
          </p:nvPr>
        </p:nvSpPr>
        <p:spPr>
          <a:xfrm>
            <a:off x="6181500" y="445025"/>
            <a:ext cx="2733900" cy="3834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chemeClr val="lt1"/>
              </a:buClr>
              <a:buSzPts val="1200"/>
              <a:buNone/>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2">
  <p:cSld name="TITLE_AND_TWO_COLUMNS_1_1">
    <p:spTree>
      <p:nvGrpSpPr>
        <p:cNvPr id="1" name="Shape 213"/>
        <p:cNvGrpSpPr/>
        <p:nvPr/>
      </p:nvGrpSpPr>
      <p:grpSpPr>
        <a:xfrm>
          <a:off x="0" y="0"/>
          <a:ext cx="0" cy="0"/>
          <a:chOff x="0" y="0"/>
          <a:chExt cx="0" cy="0"/>
        </a:xfrm>
      </p:grpSpPr>
      <p:pic>
        <p:nvPicPr>
          <p:cNvPr id="214" name="Google Shape;214;p48" title="Recurso 7.png"/>
          <p:cNvPicPr preferRelativeResize="0"/>
          <p:nvPr/>
        </p:nvPicPr>
        <p:blipFill rotWithShape="1">
          <a:blip r:embed="rId2">
            <a:alphaModFix/>
          </a:blip>
          <a:srcRect t="3116" b="-4958"/>
          <a:stretch/>
        </p:blipFill>
        <p:spPr>
          <a:xfrm rot="10800000" flipH="1">
            <a:off x="0" y="443000"/>
            <a:ext cx="12059802" cy="12282399"/>
          </a:xfrm>
          <a:prstGeom prst="rect">
            <a:avLst/>
          </a:prstGeom>
          <a:noFill/>
          <a:ln>
            <a:noFill/>
          </a:ln>
        </p:spPr>
      </p:pic>
      <p:sp>
        <p:nvSpPr>
          <p:cNvPr id="215" name="Google Shape;215;p48"/>
          <p:cNvSpPr txBox="1">
            <a:spLocks noGrp="1"/>
          </p:cNvSpPr>
          <p:nvPr>
            <p:ph type="subTitle" idx="1"/>
          </p:nvPr>
        </p:nvSpPr>
        <p:spPr>
          <a:xfrm>
            <a:off x="310200" y="2995550"/>
            <a:ext cx="8523600" cy="896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200"/>
              <a:buNone/>
              <a:defRPr b="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216" name="Google Shape;216;p48"/>
          <p:cNvSpPr>
            <a:spLocks noGrp="1"/>
          </p:cNvSpPr>
          <p:nvPr>
            <p:ph type="pic" idx="2"/>
          </p:nvPr>
        </p:nvSpPr>
        <p:spPr>
          <a:xfrm>
            <a:off x="0" y="0"/>
            <a:ext cx="9144000" cy="2919300"/>
          </a:xfrm>
          <a:prstGeom prst="rect">
            <a:avLst/>
          </a:prstGeom>
          <a:noFill/>
          <a:ln>
            <a:noFill/>
          </a:ln>
        </p:spPr>
      </p:sp>
      <p:sp>
        <p:nvSpPr>
          <p:cNvPr id="217" name="Google Shape;217;p48"/>
          <p:cNvSpPr txBox="1">
            <a:spLocks noGrp="1"/>
          </p:cNvSpPr>
          <p:nvPr>
            <p:ph type="title"/>
          </p:nvPr>
        </p:nvSpPr>
        <p:spPr>
          <a:xfrm>
            <a:off x="310200" y="3891950"/>
            <a:ext cx="8523600" cy="750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18"/>
        <p:cNvGrpSpPr/>
        <p:nvPr/>
      </p:nvGrpSpPr>
      <p:grpSpPr>
        <a:xfrm>
          <a:off x="0" y="0"/>
          <a:ext cx="0" cy="0"/>
          <a:chOff x="0" y="0"/>
          <a:chExt cx="0" cy="0"/>
        </a:xfrm>
      </p:grpSpPr>
      <p:sp>
        <p:nvSpPr>
          <p:cNvPr id="219" name="Google Shape;219;p49"/>
          <p:cNvSpPr>
            <a:spLocks noGrp="1"/>
          </p:cNvSpPr>
          <p:nvPr>
            <p:ph type="pic" idx="2"/>
          </p:nvPr>
        </p:nvSpPr>
        <p:spPr>
          <a:xfrm>
            <a:off x="-50" y="0"/>
            <a:ext cx="9144000" cy="5143500"/>
          </a:xfrm>
          <a:prstGeom prst="rect">
            <a:avLst/>
          </a:prstGeom>
          <a:noFill/>
          <a:ln>
            <a:noFill/>
          </a:ln>
        </p:spPr>
      </p:sp>
      <p:sp>
        <p:nvSpPr>
          <p:cNvPr id="220" name="Google Shape;220;p49"/>
          <p:cNvSpPr txBox="1">
            <a:spLocks noGrp="1"/>
          </p:cNvSpPr>
          <p:nvPr>
            <p:ph type="title"/>
          </p:nvPr>
        </p:nvSpPr>
        <p:spPr>
          <a:xfrm>
            <a:off x="4968900" y="3721406"/>
            <a:ext cx="3946500" cy="8844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3200"/>
              <a:buNone/>
              <a:defRPr sz="18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1"/>
        <p:cNvGrpSpPr/>
        <p:nvPr/>
      </p:nvGrpSpPr>
      <p:grpSpPr>
        <a:xfrm>
          <a:off x="0" y="0"/>
          <a:ext cx="0" cy="0"/>
          <a:chOff x="0" y="0"/>
          <a:chExt cx="0" cy="0"/>
        </a:xfrm>
      </p:grpSpPr>
      <p:sp>
        <p:nvSpPr>
          <p:cNvPr id="222" name="Google Shape;222;p50"/>
          <p:cNvSpPr txBox="1">
            <a:spLocks noGrp="1"/>
          </p:cNvSpPr>
          <p:nvPr>
            <p:ph type="subTitle" idx="1"/>
          </p:nvPr>
        </p:nvSpPr>
        <p:spPr>
          <a:xfrm>
            <a:off x="5712000" y="1920350"/>
            <a:ext cx="2564400" cy="572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b="1">
                <a:solidFill>
                  <a:schemeClr val="dk1"/>
                </a:solidFill>
                <a:latin typeface="Raleway"/>
                <a:ea typeface="Raleway"/>
                <a:cs typeface="Raleway"/>
                <a:sym typeface="Raleway"/>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23" name="Google Shape;223;p50"/>
          <p:cNvSpPr txBox="1">
            <a:spLocks noGrp="1"/>
          </p:cNvSpPr>
          <p:nvPr>
            <p:ph type="subTitle" idx="2"/>
          </p:nvPr>
        </p:nvSpPr>
        <p:spPr>
          <a:xfrm>
            <a:off x="867750" y="1920350"/>
            <a:ext cx="2564400" cy="572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b="1">
                <a:solidFill>
                  <a:schemeClr val="dk1"/>
                </a:solidFill>
                <a:latin typeface="Raleway"/>
                <a:ea typeface="Raleway"/>
                <a:cs typeface="Raleway"/>
                <a:sym typeface="Raleway"/>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24" name="Google Shape;224;p50"/>
          <p:cNvSpPr txBox="1">
            <a:spLocks noGrp="1"/>
          </p:cNvSpPr>
          <p:nvPr>
            <p:ph type="title"/>
          </p:nvPr>
        </p:nvSpPr>
        <p:spPr>
          <a:xfrm>
            <a:off x="228600" y="3983375"/>
            <a:ext cx="7704000" cy="659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5"/>
        <p:cNvGrpSpPr/>
        <p:nvPr/>
      </p:nvGrpSpPr>
      <p:grpSpPr>
        <a:xfrm>
          <a:off x="0" y="0"/>
          <a:ext cx="0" cy="0"/>
          <a:chOff x="0" y="0"/>
          <a:chExt cx="0" cy="0"/>
        </a:xfrm>
      </p:grpSpPr>
      <p:pic>
        <p:nvPicPr>
          <p:cNvPr id="226" name="Google Shape;226;p51" title="Recurso 7.png"/>
          <p:cNvPicPr preferRelativeResize="0"/>
          <p:nvPr/>
        </p:nvPicPr>
        <p:blipFill rotWithShape="1">
          <a:blip r:embed="rId2">
            <a:alphaModFix/>
          </a:blip>
          <a:srcRect t="3116" b="-4958"/>
          <a:stretch/>
        </p:blipFill>
        <p:spPr>
          <a:xfrm rot="10800000" flipH="1">
            <a:off x="-4774575" y="-7824350"/>
            <a:ext cx="12059802" cy="12282399"/>
          </a:xfrm>
          <a:prstGeom prst="rect">
            <a:avLst/>
          </a:prstGeom>
          <a:noFill/>
          <a:ln>
            <a:noFill/>
          </a:ln>
        </p:spPr>
      </p:pic>
      <p:sp>
        <p:nvSpPr>
          <p:cNvPr id="227" name="Google Shape;227;p51"/>
          <p:cNvSpPr>
            <a:spLocks noGrp="1"/>
          </p:cNvSpPr>
          <p:nvPr>
            <p:ph type="pic" idx="2"/>
          </p:nvPr>
        </p:nvSpPr>
        <p:spPr>
          <a:xfrm>
            <a:off x="5900375" y="50"/>
            <a:ext cx="3243600" cy="5143500"/>
          </a:xfrm>
          <a:prstGeom prst="rect">
            <a:avLst/>
          </a:prstGeom>
          <a:noFill/>
          <a:ln>
            <a:noFill/>
          </a:ln>
        </p:spPr>
      </p:sp>
      <p:sp>
        <p:nvSpPr>
          <p:cNvPr id="228" name="Google Shape;228;p51"/>
          <p:cNvSpPr txBox="1">
            <a:spLocks noGrp="1"/>
          </p:cNvSpPr>
          <p:nvPr>
            <p:ph type="subTitle" idx="1"/>
          </p:nvPr>
        </p:nvSpPr>
        <p:spPr>
          <a:xfrm>
            <a:off x="969300" y="1953400"/>
            <a:ext cx="4388100" cy="2423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Char char="●"/>
              <a:defRPr/>
            </a:lvl1pPr>
            <a:lvl2pPr lvl="1" algn="l">
              <a:lnSpc>
                <a:spcPct val="100000"/>
              </a:lnSpc>
              <a:spcBef>
                <a:spcPts val="0"/>
              </a:spcBef>
              <a:spcAft>
                <a:spcPts val="0"/>
              </a:spcAft>
              <a:buSzPts val="1200"/>
              <a:buChar char="○"/>
              <a:defRPr/>
            </a:lvl2pPr>
            <a:lvl3pPr lvl="2" algn="l">
              <a:lnSpc>
                <a:spcPct val="100000"/>
              </a:lnSpc>
              <a:spcBef>
                <a:spcPts val="0"/>
              </a:spcBef>
              <a:spcAft>
                <a:spcPts val="0"/>
              </a:spcAft>
              <a:buSzPts val="1200"/>
              <a:buChar char="■"/>
              <a:defRPr/>
            </a:lvl3pPr>
            <a:lvl4pPr lvl="3" algn="l">
              <a:lnSpc>
                <a:spcPct val="100000"/>
              </a:lnSpc>
              <a:spcBef>
                <a:spcPts val="0"/>
              </a:spcBef>
              <a:spcAft>
                <a:spcPts val="0"/>
              </a:spcAft>
              <a:buSzPts val="1200"/>
              <a:buChar char="●"/>
              <a:defRPr/>
            </a:lvl4pPr>
            <a:lvl5pPr lvl="4" algn="l">
              <a:lnSpc>
                <a:spcPct val="100000"/>
              </a:lnSpc>
              <a:spcBef>
                <a:spcPts val="0"/>
              </a:spcBef>
              <a:spcAft>
                <a:spcPts val="0"/>
              </a:spcAft>
              <a:buSzPts val="1200"/>
              <a:buChar char="○"/>
              <a:defRPr/>
            </a:lvl5pPr>
            <a:lvl6pPr lvl="5" algn="l">
              <a:lnSpc>
                <a:spcPct val="100000"/>
              </a:lnSpc>
              <a:spcBef>
                <a:spcPts val="0"/>
              </a:spcBef>
              <a:spcAft>
                <a:spcPts val="0"/>
              </a:spcAft>
              <a:buSzPts val="1200"/>
              <a:buChar char="■"/>
              <a:defRPr/>
            </a:lvl6pPr>
            <a:lvl7pPr lvl="6" algn="l">
              <a:lnSpc>
                <a:spcPct val="100000"/>
              </a:lnSpc>
              <a:spcBef>
                <a:spcPts val="0"/>
              </a:spcBef>
              <a:spcAft>
                <a:spcPts val="0"/>
              </a:spcAft>
              <a:buSzPts val="1200"/>
              <a:buChar char="●"/>
              <a:defRPr/>
            </a:lvl7pPr>
            <a:lvl8pPr lvl="7" algn="l">
              <a:lnSpc>
                <a:spcPct val="100000"/>
              </a:lnSpc>
              <a:spcBef>
                <a:spcPts val="0"/>
              </a:spcBef>
              <a:spcAft>
                <a:spcPts val="0"/>
              </a:spcAft>
              <a:buSzPts val="1200"/>
              <a:buChar char="○"/>
              <a:defRPr/>
            </a:lvl8pPr>
            <a:lvl9pPr lvl="8" algn="l">
              <a:lnSpc>
                <a:spcPct val="100000"/>
              </a:lnSpc>
              <a:spcBef>
                <a:spcPts val="0"/>
              </a:spcBef>
              <a:spcAft>
                <a:spcPts val="0"/>
              </a:spcAft>
              <a:buSzPts val="1200"/>
              <a:buChar char="■"/>
              <a:defRPr/>
            </a:lvl9pPr>
          </a:lstStyle>
          <a:p>
            <a:endParaRPr/>
          </a:p>
        </p:txBody>
      </p:sp>
      <p:sp>
        <p:nvSpPr>
          <p:cNvPr id="229" name="Google Shape;229;p51"/>
          <p:cNvSpPr txBox="1">
            <a:spLocks noGrp="1"/>
          </p:cNvSpPr>
          <p:nvPr>
            <p:ph type="title"/>
          </p:nvPr>
        </p:nvSpPr>
        <p:spPr>
          <a:xfrm>
            <a:off x="228600" y="3810000"/>
            <a:ext cx="5223000" cy="832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30"/>
        <p:cNvGrpSpPr/>
        <p:nvPr/>
      </p:nvGrpSpPr>
      <p:grpSpPr>
        <a:xfrm>
          <a:off x="0" y="0"/>
          <a:ext cx="0" cy="0"/>
          <a:chOff x="0" y="0"/>
          <a:chExt cx="0" cy="0"/>
        </a:xfrm>
      </p:grpSpPr>
      <p:pic>
        <p:nvPicPr>
          <p:cNvPr id="231" name="Google Shape;231;p52" title="Recurso 7.png"/>
          <p:cNvPicPr preferRelativeResize="0"/>
          <p:nvPr/>
        </p:nvPicPr>
        <p:blipFill rotWithShape="1">
          <a:blip r:embed="rId2">
            <a:alphaModFix/>
          </a:blip>
          <a:srcRect t="3116" b="-4958"/>
          <a:stretch/>
        </p:blipFill>
        <p:spPr>
          <a:xfrm rot="10800000" flipH="1">
            <a:off x="4020875" y="-2622500"/>
            <a:ext cx="12059802" cy="12282399"/>
          </a:xfrm>
          <a:prstGeom prst="rect">
            <a:avLst/>
          </a:prstGeom>
          <a:noFill/>
          <a:ln>
            <a:noFill/>
          </a:ln>
        </p:spPr>
      </p:pic>
      <p:sp>
        <p:nvSpPr>
          <p:cNvPr id="232" name="Google Shape;232;p52"/>
          <p:cNvSpPr txBox="1">
            <a:spLocks noGrp="1"/>
          </p:cNvSpPr>
          <p:nvPr>
            <p:ph type="title"/>
          </p:nvPr>
        </p:nvSpPr>
        <p:spPr>
          <a:xfrm>
            <a:off x="1367550" y="677950"/>
            <a:ext cx="6408900" cy="1817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200"/>
              <a:buNone/>
              <a:defRPr sz="50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233" name="Google Shape;233;p52"/>
          <p:cNvSpPr txBox="1">
            <a:spLocks noGrp="1"/>
          </p:cNvSpPr>
          <p:nvPr>
            <p:ph type="subTitle" idx="1"/>
          </p:nvPr>
        </p:nvSpPr>
        <p:spPr>
          <a:xfrm>
            <a:off x="1367550" y="2531750"/>
            <a:ext cx="6408900" cy="2383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34"/>
        <p:cNvGrpSpPr/>
        <p:nvPr/>
      </p:nvGrpSpPr>
      <p:grpSpPr>
        <a:xfrm>
          <a:off x="0" y="0"/>
          <a:ext cx="0" cy="0"/>
          <a:chOff x="0" y="0"/>
          <a:chExt cx="0" cy="0"/>
        </a:xfrm>
      </p:grpSpPr>
      <p:sp>
        <p:nvSpPr>
          <p:cNvPr id="235" name="Google Shape;235;p53"/>
          <p:cNvSpPr txBox="1">
            <a:spLocks noGrp="1"/>
          </p:cNvSpPr>
          <p:nvPr>
            <p:ph type="title" hasCustomPrompt="1"/>
          </p:nvPr>
        </p:nvSpPr>
        <p:spPr>
          <a:xfrm>
            <a:off x="635500" y="2362813"/>
            <a:ext cx="6576000" cy="1378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9600"/>
              <a:buNone/>
              <a:defRPr sz="6000"/>
            </a:lvl1pPr>
            <a:lvl2pPr lvl="1" algn="l">
              <a:lnSpc>
                <a:spcPct val="100000"/>
              </a:lnSpc>
              <a:spcBef>
                <a:spcPts val="0"/>
              </a:spcBef>
              <a:spcAft>
                <a:spcPts val="0"/>
              </a:spcAft>
              <a:buSzPts val="9600"/>
              <a:buNone/>
              <a:defRPr sz="9600"/>
            </a:lvl2pPr>
            <a:lvl3pPr lvl="2" algn="l">
              <a:lnSpc>
                <a:spcPct val="100000"/>
              </a:lnSpc>
              <a:spcBef>
                <a:spcPts val="0"/>
              </a:spcBef>
              <a:spcAft>
                <a:spcPts val="0"/>
              </a:spcAft>
              <a:buSzPts val="9600"/>
              <a:buNone/>
              <a:defRPr sz="9600"/>
            </a:lvl3pPr>
            <a:lvl4pPr lvl="3" algn="l">
              <a:lnSpc>
                <a:spcPct val="100000"/>
              </a:lnSpc>
              <a:spcBef>
                <a:spcPts val="0"/>
              </a:spcBef>
              <a:spcAft>
                <a:spcPts val="0"/>
              </a:spcAft>
              <a:buSzPts val="9600"/>
              <a:buNone/>
              <a:defRPr sz="9600"/>
            </a:lvl4pPr>
            <a:lvl5pPr lvl="4" algn="l">
              <a:lnSpc>
                <a:spcPct val="100000"/>
              </a:lnSpc>
              <a:spcBef>
                <a:spcPts val="0"/>
              </a:spcBef>
              <a:spcAft>
                <a:spcPts val="0"/>
              </a:spcAft>
              <a:buSzPts val="9600"/>
              <a:buNone/>
              <a:defRPr sz="9600"/>
            </a:lvl5pPr>
            <a:lvl6pPr lvl="5" algn="l">
              <a:lnSpc>
                <a:spcPct val="100000"/>
              </a:lnSpc>
              <a:spcBef>
                <a:spcPts val="0"/>
              </a:spcBef>
              <a:spcAft>
                <a:spcPts val="0"/>
              </a:spcAft>
              <a:buSzPts val="9600"/>
              <a:buNone/>
              <a:defRPr sz="9600"/>
            </a:lvl6pPr>
            <a:lvl7pPr lvl="6" algn="l">
              <a:lnSpc>
                <a:spcPct val="100000"/>
              </a:lnSpc>
              <a:spcBef>
                <a:spcPts val="0"/>
              </a:spcBef>
              <a:spcAft>
                <a:spcPts val="0"/>
              </a:spcAft>
              <a:buSzPts val="9600"/>
              <a:buNone/>
              <a:defRPr sz="9600"/>
            </a:lvl7pPr>
            <a:lvl8pPr lvl="7" algn="l">
              <a:lnSpc>
                <a:spcPct val="100000"/>
              </a:lnSpc>
              <a:spcBef>
                <a:spcPts val="0"/>
              </a:spcBef>
              <a:spcAft>
                <a:spcPts val="0"/>
              </a:spcAft>
              <a:buSzPts val="9600"/>
              <a:buNone/>
              <a:defRPr sz="9600"/>
            </a:lvl8pPr>
            <a:lvl9pPr lvl="8" algn="l">
              <a:lnSpc>
                <a:spcPct val="100000"/>
              </a:lnSpc>
              <a:spcBef>
                <a:spcPts val="0"/>
              </a:spcBef>
              <a:spcAft>
                <a:spcPts val="0"/>
              </a:spcAft>
              <a:buSzPts val="9600"/>
              <a:buNone/>
              <a:defRPr sz="9600"/>
            </a:lvl9pPr>
          </a:lstStyle>
          <a:p>
            <a:r>
              <a:t>xx%</a:t>
            </a:r>
          </a:p>
        </p:txBody>
      </p:sp>
      <p:sp>
        <p:nvSpPr>
          <p:cNvPr id="236" name="Google Shape;236;p53"/>
          <p:cNvSpPr txBox="1">
            <a:spLocks noGrp="1"/>
          </p:cNvSpPr>
          <p:nvPr>
            <p:ph type="subTitle" idx="1"/>
          </p:nvPr>
        </p:nvSpPr>
        <p:spPr>
          <a:xfrm>
            <a:off x="635500" y="3820800"/>
            <a:ext cx="6576000" cy="497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sz="20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pic>
        <p:nvPicPr>
          <p:cNvPr id="237" name="Google Shape;237;p53" title="Recurso 7.png"/>
          <p:cNvPicPr preferRelativeResize="0"/>
          <p:nvPr/>
        </p:nvPicPr>
        <p:blipFill rotWithShape="1">
          <a:blip r:embed="rId2">
            <a:alphaModFix/>
          </a:blip>
          <a:srcRect t="3116" b="-4958"/>
          <a:stretch/>
        </p:blipFill>
        <p:spPr>
          <a:xfrm flipH="1">
            <a:off x="4419025" y="-4718475"/>
            <a:ext cx="12059802" cy="12282399"/>
          </a:xfrm>
          <a:prstGeom prst="rect">
            <a:avLst/>
          </a:prstGeom>
          <a:noFill/>
          <a:ln>
            <a:noFill/>
          </a:ln>
        </p:spPr>
      </p:pic>
      <p:pic>
        <p:nvPicPr>
          <p:cNvPr id="238" name="Google Shape;238;p53" title="Recurso 8.png"/>
          <p:cNvPicPr preferRelativeResize="0"/>
          <p:nvPr/>
        </p:nvPicPr>
        <p:blipFill rotWithShape="1">
          <a:blip r:embed="rId3">
            <a:alphaModFix/>
          </a:blip>
          <a:srcRect l="6384" r="6392"/>
          <a:stretch/>
        </p:blipFill>
        <p:spPr>
          <a:xfrm flipH="1">
            <a:off x="5565752" y="-340475"/>
            <a:ext cx="8813850" cy="58517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39"/>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CUSTOM_6">
    <p:spTree>
      <p:nvGrpSpPr>
        <p:cNvPr id="1" name="Shape 240"/>
        <p:cNvGrpSpPr/>
        <p:nvPr/>
      </p:nvGrpSpPr>
      <p:grpSpPr>
        <a:xfrm>
          <a:off x="0" y="0"/>
          <a:ext cx="0" cy="0"/>
          <a:chOff x="0" y="0"/>
          <a:chExt cx="0" cy="0"/>
        </a:xfrm>
      </p:grpSpPr>
      <p:pic>
        <p:nvPicPr>
          <p:cNvPr id="241" name="Google Shape;241;p55" title="Recurso 8.png"/>
          <p:cNvPicPr preferRelativeResize="0"/>
          <p:nvPr/>
        </p:nvPicPr>
        <p:blipFill rotWithShape="1">
          <a:blip r:embed="rId2">
            <a:alphaModFix/>
          </a:blip>
          <a:srcRect l="6384" r="6392"/>
          <a:stretch/>
        </p:blipFill>
        <p:spPr>
          <a:xfrm rot="10800000" flipH="1">
            <a:off x="4023825" y="1527398"/>
            <a:ext cx="8813850" cy="5851700"/>
          </a:xfrm>
          <a:prstGeom prst="rect">
            <a:avLst/>
          </a:prstGeom>
          <a:noFill/>
          <a:ln>
            <a:noFill/>
          </a:ln>
        </p:spPr>
      </p:pic>
      <p:pic>
        <p:nvPicPr>
          <p:cNvPr id="242" name="Google Shape;242;p55" title="Recurso 7.png"/>
          <p:cNvPicPr preferRelativeResize="0"/>
          <p:nvPr/>
        </p:nvPicPr>
        <p:blipFill rotWithShape="1">
          <a:blip r:embed="rId3">
            <a:alphaModFix/>
          </a:blip>
          <a:srcRect t="3116" b="-4958"/>
          <a:stretch/>
        </p:blipFill>
        <p:spPr>
          <a:xfrm rot="10800000" flipH="1">
            <a:off x="4385650" y="-4385625"/>
            <a:ext cx="12059802" cy="12282399"/>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CUSTOM_7">
    <p:spTree>
      <p:nvGrpSpPr>
        <p:cNvPr id="1" name="Shape 243"/>
        <p:cNvGrpSpPr/>
        <p:nvPr/>
      </p:nvGrpSpPr>
      <p:grpSpPr>
        <a:xfrm>
          <a:off x="0" y="0"/>
          <a:ext cx="0" cy="0"/>
          <a:chOff x="0" y="0"/>
          <a:chExt cx="0" cy="0"/>
        </a:xfrm>
      </p:grpSpPr>
      <p:pic>
        <p:nvPicPr>
          <p:cNvPr id="244" name="Google Shape;244;p56" title="Recurso 8.png"/>
          <p:cNvPicPr preferRelativeResize="0"/>
          <p:nvPr/>
        </p:nvPicPr>
        <p:blipFill rotWithShape="1">
          <a:blip r:embed="rId2">
            <a:alphaModFix/>
          </a:blip>
          <a:srcRect l="6384" r="6392"/>
          <a:stretch/>
        </p:blipFill>
        <p:spPr>
          <a:xfrm rot="10800000" flipH="1">
            <a:off x="4586500" y="-354102"/>
            <a:ext cx="8813850" cy="5851700"/>
          </a:xfrm>
          <a:prstGeom prst="rect">
            <a:avLst/>
          </a:prstGeom>
          <a:noFill/>
          <a:ln>
            <a:noFill/>
          </a:ln>
        </p:spPr>
      </p:pic>
      <p:pic>
        <p:nvPicPr>
          <p:cNvPr id="245" name="Google Shape;245;p56" title="Recurso 7.png"/>
          <p:cNvPicPr preferRelativeResize="0"/>
          <p:nvPr/>
        </p:nvPicPr>
        <p:blipFill rotWithShape="1">
          <a:blip r:embed="rId3">
            <a:alphaModFix/>
          </a:blip>
          <a:srcRect t="3116" b="-4958"/>
          <a:stretch/>
        </p:blipFill>
        <p:spPr>
          <a:xfrm rot="10800000" flipH="1">
            <a:off x="1513900" y="-6220425"/>
            <a:ext cx="12059802" cy="12282399"/>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8"/>
        <p:cNvGrpSpPr/>
        <p:nvPr/>
      </p:nvGrpSpPr>
      <p:grpSpPr>
        <a:xfrm>
          <a:off x="0" y="0"/>
          <a:ext cx="0" cy="0"/>
          <a:chOff x="0" y="0"/>
          <a:chExt cx="0" cy="0"/>
        </a:xfrm>
      </p:grpSpPr>
      <p:sp>
        <p:nvSpPr>
          <p:cNvPr id="179" name="Google Shape;179;p40"/>
          <p:cNvSpPr txBox="1">
            <a:spLocks noGrp="1"/>
          </p:cNvSpPr>
          <p:nvPr>
            <p:ph type="body" idx="1"/>
          </p:nvPr>
        </p:nvSpPr>
        <p:spPr>
          <a:xfrm>
            <a:off x="228600" y="521225"/>
            <a:ext cx="8686800" cy="2997000"/>
          </a:xfrm>
          <a:prstGeom prst="rect">
            <a:avLst/>
          </a:prstGeom>
          <a:noFill/>
          <a:ln>
            <a:noFill/>
          </a:ln>
        </p:spPr>
        <p:txBody>
          <a:bodyPr spcFirstLastPara="1" wrap="square" lIns="91425" tIns="91425" rIns="91425" bIns="91425" anchor="t" anchorCtr="0">
            <a:noAutofit/>
          </a:bodyPr>
          <a:lstStyle>
            <a:lvl1pPr marL="457200" lvl="0" indent="-304800" algn="l">
              <a:lnSpc>
                <a:spcPct val="100000"/>
              </a:lnSpc>
              <a:spcBef>
                <a:spcPts val="0"/>
              </a:spcBef>
              <a:spcAft>
                <a:spcPts val="0"/>
              </a:spcAft>
              <a:buSzPts val="1200"/>
              <a:buFont typeface="Nunito Light"/>
              <a:buChar char="●"/>
              <a:defRPr/>
            </a:lvl1pPr>
            <a:lvl2pPr marL="914400" lvl="1" indent="-304800" algn="l">
              <a:lnSpc>
                <a:spcPct val="100000"/>
              </a:lnSpc>
              <a:spcBef>
                <a:spcPts val="0"/>
              </a:spcBef>
              <a:spcAft>
                <a:spcPts val="0"/>
              </a:spcAft>
              <a:buSzPts val="1200"/>
              <a:buFont typeface="Nunito Light"/>
              <a:buChar char="○"/>
              <a:defRPr/>
            </a:lvl2pPr>
            <a:lvl3pPr marL="1371600" lvl="2" indent="-304800" algn="l">
              <a:lnSpc>
                <a:spcPct val="100000"/>
              </a:lnSpc>
              <a:spcBef>
                <a:spcPts val="0"/>
              </a:spcBef>
              <a:spcAft>
                <a:spcPts val="0"/>
              </a:spcAft>
              <a:buSzPts val="1200"/>
              <a:buFont typeface="Nunito Light"/>
              <a:buChar char="■"/>
              <a:defRPr/>
            </a:lvl3pPr>
            <a:lvl4pPr marL="1828800" lvl="3" indent="-304800" algn="l">
              <a:lnSpc>
                <a:spcPct val="100000"/>
              </a:lnSpc>
              <a:spcBef>
                <a:spcPts val="0"/>
              </a:spcBef>
              <a:spcAft>
                <a:spcPts val="0"/>
              </a:spcAft>
              <a:buSzPts val="1200"/>
              <a:buFont typeface="Nunito Light"/>
              <a:buChar char="●"/>
              <a:defRPr/>
            </a:lvl4pPr>
            <a:lvl5pPr marL="2286000" lvl="4" indent="-304800" algn="l">
              <a:lnSpc>
                <a:spcPct val="100000"/>
              </a:lnSpc>
              <a:spcBef>
                <a:spcPts val="0"/>
              </a:spcBef>
              <a:spcAft>
                <a:spcPts val="0"/>
              </a:spcAft>
              <a:buSzPts val="1200"/>
              <a:buFont typeface="Nunito Light"/>
              <a:buChar char="○"/>
              <a:defRPr/>
            </a:lvl5pPr>
            <a:lvl6pPr marL="2743200" lvl="5" indent="-304800" algn="l">
              <a:lnSpc>
                <a:spcPct val="100000"/>
              </a:lnSpc>
              <a:spcBef>
                <a:spcPts val="0"/>
              </a:spcBef>
              <a:spcAft>
                <a:spcPts val="0"/>
              </a:spcAft>
              <a:buSzPts val="1200"/>
              <a:buFont typeface="Nunito Light"/>
              <a:buChar char="■"/>
              <a:defRPr/>
            </a:lvl6pPr>
            <a:lvl7pPr marL="3200400" lvl="6" indent="-304800" algn="l">
              <a:lnSpc>
                <a:spcPct val="100000"/>
              </a:lnSpc>
              <a:spcBef>
                <a:spcPts val="0"/>
              </a:spcBef>
              <a:spcAft>
                <a:spcPts val="0"/>
              </a:spcAft>
              <a:buSzPts val="1200"/>
              <a:buFont typeface="Nunito Light"/>
              <a:buChar char="●"/>
              <a:defRPr/>
            </a:lvl7pPr>
            <a:lvl8pPr marL="3657600" lvl="7" indent="-304800" algn="l">
              <a:lnSpc>
                <a:spcPct val="100000"/>
              </a:lnSpc>
              <a:spcBef>
                <a:spcPts val="0"/>
              </a:spcBef>
              <a:spcAft>
                <a:spcPts val="0"/>
              </a:spcAft>
              <a:buSzPts val="1200"/>
              <a:buFont typeface="Nunito Light"/>
              <a:buChar char="○"/>
              <a:defRPr/>
            </a:lvl8pPr>
            <a:lvl9pPr marL="4114800" lvl="8" indent="-304800" algn="l">
              <a:lnSpc>
                <a:spcPct val="100000"/>
              </a:lnSpc>
              <a:spcBef>
                <a:spcPts val="0"/>
              </a:spcBef>
              <a:spcAft>
                <a:spcPts val="0"/>
              </a:spcAft>
              <a:buSzPts val="1200"/>
              <a:buFont typeface="Nunito Light"/>
              <a:buChar char="■"/>
              <a:defRPr/>
            </a:lvl9pPr>
          </a:lstStyle>
          <a:p>
            <a:endParaRPr/>
          </a:p>
        </p:txBody>
      </p:sp>
      <p:sp>
        <p:nvSpPr>
          <p:cNvPr id="180" name="Google Shape;180;p40"/>
          <p:cNvSpPr txBox="1">
            <a:spLocks noGrp="1"/>
          </p:cNvSpPr>
          <p:nvPr>
            <p:ph type="title"/>
          </p:nvPr>
        </p:nvSpPr>
        <p:spPr>
          <a:xfrm>
            <a:off x="228600" y="3810000"/>
            <a:ext cx="8686800" cy="832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pic>
        <p:nvPicPr>
          <p:cNvPr id="181" name="Google Shape;181;p40" title="Recurso 8.png"/>
          <p:cNvPicPr preferRelativeResize="0"/>
          <p:nvPr/>
        </p:nvPicPr>
        <p:blipFill rotWithShape="1">
          <a:blip r:embed="rId2">
            <a:alphaModFix/>
          </a:blip>
          <a:srcRect l="6384" r="6392"/>
          <a:stretch/>
        </p:blipFill>
        <p:spPr>
          <a:xfrm rot="10800000" flipH="1">
            <a:off x="4023825" y="1527398"/>
            <a:ext cx="8813850" cy="5851700"/>
          </a:xfrm>
          <a:prstGeom prst="rect">
            <a:avLst/>
          </a:prstGeom>
          <a:noFill/>
          <a:ln>
            <a:noFill/>
          </a:ln>
        </p:spPr>
      </p:pic>
      <p:pic>
        <p:nvPicPr>
          <p:cNvPr id="182" name="Google Shape;182;p40" title="Recurso 7.png"/>
          <p:cNvPicPr preferRelativeResize="0"/>
          <p:nvPr/>
        </p:nvPicPr>
        <p:blipFill rotWithShape="1">
          <a:blip r:embed="rId3">
            <a:alphaModFix/>
          </a:blip>
          <a:srcRect t="3116" b="-4958"/>
          <a:stretch/>
        </p:blipFill>
        <p:spPr>
          <a:xfrm rot="10800000" flipH="1">
            <a:off x="4385650" y="-4385625"/>
            <a:ext cx="12059802" cy="12282399"/>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83"/>
        <p:cNvGrpSpPr/>
        <p:nvPr/>
      </p:nvGrpSpPr>
      <p:grpSpPr>
        <a:xfrm>
          <a:off x="0" y="0"/>
          <a:ext cx="0" cy="0"/>
          <a:chOff x="0" y="0"/>
          <a:chExt cx="0" cy="0"/>
        </a:xfrm>
      </p:grpSpPr>
      <p:sp>
        <p:nvSpPr>
          <p:cNvPr id="184" name="Google Shape;184;p41"/>
          <p:cNvSpPr txBox="1">
            <a:spLocks noGrp="1"/>
          </p:cNvSpPr>
          <p:nvPr>
            <p:ph type="title"/>
          </p:nvPr>
        </p:nvSpPr>
        <p:spPr>
          <a:xfrm>
            <a:off x="1261475" y="1756950"/>
            <a:ext cx="3672600" cy="1629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50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pic>
        <p:nvPicPr>
          <p:cNvPr id="185" name="Google Shape;185;p41" title="Recurso 7.png"/>
          <p:cNvPicPr preferRelativeResize="0"/>
          <p:nvPr/>
        </p:nvPicPr>
        <p:blipFill rotWithShape="1">
          <a:blip r:embed="rId2">
            <a:alphaModFix/>
          </a:blip>
          <a:srcRect t="3116" b="-4958"/>
          <a:stretch/>
        </p:blipFill>
        <p:spPr>
          <a:xfrm flipH="1">
            <a:off x="3020675" y="-1942050"/>
            <a:ext cx="12059802" cy="12282399"/>
          </a:xfrm>
          <a:prstGeom prst="rect">
            <a:avLst/>
          </a:prstGeom>
          <a:noFill/>
          <a:ln>
            <a:noFill/>
          </a:ln>
        </p:spPr>
      </p:pic>
      <p:pic>
        <p:nvPicPr>
          <p:cNvPr id="186" name="Google Shape;186;p41" title="Recurso 8.png"/>
          <p:cNvPicPr preferRelativeResize="0"/>
          <p:nvPr/>
        </p:nvPicPr>
        <p:blipFill rotWithShape="1">
          <a:blip r:embed="rId3">
            <a:alphaModFix/>
          </a:blip>
          <a:srcRect l="6384" r="6392"/>
          <a:stretch/>
        </p:blipFill>
        <p:spPr>
          <a:xfrm flipH="1">
            <a:off x="4167402" y="2435950"/>
            <a:ext cx="8813850" cy="58517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7"/>
        <p:cNvGrpSpPr/>
        <p:nvPr/>
      </p:nvGrpSpPr>
      <p:grpSpPr>
        <a:xfrm>
          <a:off x="0" y="0"/>
          <a:ext cx="0" cy="0"/>
          <a:chOff x="0" y="0"/>
          <a:chExt cx="0" cy="0"/>
        </a:xfrm>
      </p:grpSpPr>
      <p:sp>
        <p:nvSpPr>
          <p:cNvPr id="188" name="Google Shape;188;p42"/>
          <p:cNvSpPr>
            <a:spLocks noGrp="1"/>
          </p:cNvSpPr>
          <p:nvPr>
            <p:ph type="pic" idx="2"/>
          </p:nvPr>
        </p:nvSpPr>
        <p:spPr>
          <a:xfrm>
            <a:off x="0" y="0"/>
            <a:ext cx="9144000" cy="5143500"/>
          </a:xfrm>
          <a:prstGeom prst="rect">
            <a:avLst/>
          </a:prstGeom>
          <a:noFill/>
          <a:ln>
            <a:noFill/>
          </a:ln>
        </p:spPr>
      </p:sp>
      <p:sp>
        <p:nvSpPr>
          <p:cNvPr id="189" name="Google Shape;189;p42"/>
          <p:cNvSpPr txBox="1">
            <a:spLocks noGrp="1"/>
          </p:cNvSpPr>
          <p:nvPr>
            <p:ph type="subTitle" idx="1"/>
          </p:nvPr>
        </p:nvSpPr>
        <p:spPr>
          <a:xfrm>
            <a:off x="228600" y="4171975"/>
            <a:ext cx="8366100" cy="438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600"/>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a:endParaRPr/>
          </a:p>
        </p:txBody>
      </p:sp>
      <p:sp>
        <p:nvSpPr>
          <p:cNvPr id="190" name="Google Shape;190;p42"/>
          <p:cNvSpPr txBox="1">
            <a:spLocks noGrp="1"/>
          </p:cNvSpPr>
          <p:nvPr>
            <p:ph type="title"/>
          </p:nvPr>
        </p:nvSpPr>
        <p:spPr>
          <a:xfrm flipH="1">
            <a:off x="228550" y="3153225"/>
            <a:ext cx="8366100" cy="10332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600"/>
              <a:buNone/>
              <a:defRPr sz="4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91" name="Google Shape;191;p42"/>
          <p:cNvSpPr txBox="1">
            <a:spLocks noGrp="1"/>
          </p:cNvSpPr>
          <p:nvPr>
            <p:ph type="title" idx="3"/>
          </p:nvPr>
        </p:nvSpPr>
        <p:spPr>
          <a:xfrm flipH="1">
            <a:off x="228600" y="2219658"/>
            <a:ext cx="1367400" cy="10332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6000"/>
              <a:buNone/>
              <a:defRPr sz="60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p:cSld name="CUSTOM_4_2">
    <p:spTree>
      <p:nvGrpSpPr>
        <p:cNvPr id="1" name="Shape 192"/>
        <p:cNvGrpSpPr/>
        <p:nvPr/>
      </p:nvGrpSpPr>
      <p:grpSpPr>
        <a:xfrm>
          <a:off x="0" y="0"/>
          <a:ext cx="0" cy="0"/>
          <a:chOff x="0" y="0"/>
          <a:chExt cx="0" cy="0"/>
        </a:xfrm>
      </p:grpSpPr>
      <p:sp>
        <p:nvSpPr>
          <p:cNvPr id="193" name="Google Shape;193;p43"/>
          <p:cNvSpPr txBox="1">
            <a:spLocks noGrp="1"/>
          </p:cNvSpPr>
          <p:nvPr>
            <p:ph type="title"/>
          </p:nvPr>
        </p:nvSpPr>
        <p:spPr>
          <a:xfrm>
            <a:off x="1446725" y="614713"/>
            <a:ext cx="6916200" cy="18471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3200"/>
              <a:buNone/>
              <a:defRPr sz="50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194" name="Google Shape;194;p43"/>
          <p:cNvSpPr txBox="1">
            <a:spLocks noGrp="1"/>
          </p:cNvSpPr>
          <p:nvPr>
            <p:ph type="subTitle" idx="1"/>
          </p:nvPr>
        </p:nvSpPr>
        <p:spPr>
          <a:xfrm>
            <a:off x="2696750" y="2632488"/>
            <a:ext cx="5666100" cy="18963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200"/>
              <a:buNone/>
              <a:defRPr sz="16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pic>
        <p:nvPicPr>
          <p:cNvPr id="195" name="Google Shape;195;p43" title="Recurso 7.png"/>
          <p:cNvPicPr preferRelativeResize="0"/>
          <p:nvPr/>
        </p:nvPicPr>
        <p:blipFill rotWithShape="1">
          <a:blip r:embed="rId2">
            <a:alphaModFix/>
          </a:blip>
          <a:srcRect t="3116" b="-4958"/>
          <a:stretch/>
        </p:blipFill>
        <p:spPr>
          <a:xfrm>
            <a:off x="-5568825" y="-2605375"/>
            <a:ext cx="12059802" cy="12282399"/>
          </a:xfrm>
          <a:prstGeom prst="rect">
            <a:avLst/>
          </a:prstGeom>
          <a:noFill/>
          <a:ln>
            <a:noFill/>
          </a:ln>
        </p:spPr>
      </p:pic>
      <p:pic>
        <p:nvPicPr>
          <p:cNvPr id="196" name="Google Shape;196;p43" title="Recurso 8.png"/>
          <p:cNvPicPr preferRelativeResize="0"/>
          <p:nvPr/>
        </p:nvPicPr>
        <p:blipFill rotWithShape="1">
          <a:blip r:embed="rId3">
            <a:alphaModFix/>
          </a:blip>
          <a:srcRect l="6384" r="6392"/>
          <a:stretch/>
        </p:blipFill>
        <p:spPr>
          <a:xfrm>
            <a:off x="-3469600" y="1772625"/>
            <a:ext cx="8813850" cy="58517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7"/>
        <p:cNvGrpSpPr/>
        <p:nvPr/>
      </p:nvGrpSpPr>
      <p:grpSpPr>
        <a:xfrm>
          <a:off x="0" y="0"/>
          <a:ext cx="0" cy="0"/>
          <a:chOff x="0" y="0"/>
          <a:chExt cx="0" cy="0"/>
        </a:xfrm>
      </p:grpSpPr>
      <p:sp>
        <p:nvSpPr>
          <p:cNvPr id="198" name="Google Shape;198;p44"/>
          <p:cNvSpPr txBox="1">
            <a:spLocks noGrp="1"/>
          </p:cNvSpPr>
          <p:nvPr>
            <p:ph type="title"/>
          </p:nvPr>
        </p:nvSpPr>
        <p:spPr>
          <a:xfrm>
            <a:off x="228600" y="3983375"/>
            <a:ext cx="7704000" cy="659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1">
  <p:cSld name="SECTION_HEADER_2">
    <p:spTree>
      <p:nvGrpSpPr>
        <p:cNvPr id="1" name="Shape 199"/>
        <p:cNvGrpSpPr/>
        <p:nvPr/>
      </p:nvGrpSpPr>
      <p:grpSpPr>
        <a:xfrm>
          <a:off x="0" y="0"/>
          <a:ext cx="0" cy="0"/>
          <a:chOff x="0" y="0"/>
          <a:chExt cx="0" cy="0"/>
        </a:xfrm>
      </p:grpSpPr>
      <p:sp>
        <p:nvSpPr>
          <p:cNvPr id="200" name="Google Shape;200;p45"/>
          <p:cNvSpPr>
            <a:spLocks noGrp="1"/>
          </p:cNvSpPr>
          <p:nvPr>
            <p:ph type="pic" idx="2"/>
          </p:nvPr>
        </p:nvSpPr>
        <p:spPr>
          <a:xfrm>
            <a:off x="0" y="0"/>
            <a:ext cx="9144000" cy="5143500"/>
          </a:xfrm>
          <a:prstGeom prst="rect">
            <a:avLst/>
          </a:prstGeom>
          <a:noFill/>
          <a:ln>
            <a:noFill/>
          </a:ln>
        </p:spPr>
      </p:sp>
      <p:sp>
        <p:nvSpPr>
          <p:cNvPr id="201" name="Google Shape;201;p45"/>
          <p:cNvSpPr txBox="1">
            <a:spLocks noGrp="1"/>
          </p:cNvSpPr>
          <p:nvPr>
            <p:ph type="title"/>
          </p:nvPr>
        </p:nvSpPr>
        <p:spPr>
          <a:xfrm>
            <a:off x="4187025" y="3023702"/>
            <a:ext cx="4243500" cy="16431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3600"/>
              <a:buNone/>
              <a:defRPr sz="4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02" name="Google Shape;202;p45"/>
          <p:cNvSpPr txBox="1">
            <a:spLocks noGrp="1"/>
          </p:cNvSpPr>
          <p:nvPr>
            <p:ph type="title" idx="3"/>
          </p:nvPr>
        </p:nvSpPr>
        <p:spPr>
          <a:xfrm>
            <a:off x="628575" y="3089825"/>
            <a:ext cx="1941000" cy="16431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lt1"/>
              </a:buClr>
              <a:buSzPts val="6000"/>
              <a:buNone/>
              <a:defRPr sz="60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a:endParaRPr/>
          </a:p>
        </p:txBody>
      </p:sp>
      <p:sp>
        <p:nvSpPr>
          <p:cNvPr id="203" name="Google Shape;203;p45"/>
          <p:cNvSpPr txBox="1"/>
          <p:nvPr/>
        </p:nvSpPr>
        <p:spPr>
          <a:xfrm>
            <a:off x="4708575" y="539500"/>
            <a:ext cx="3722100" cy="1059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endParaRPr sz="2800" b="1" i="0" u="none" strike="noStrike" cap="none">
              <a:solidFill>
                <a:srgbClr val="FFFFFF"/>
              </a:solidFill>
              <a:latin typeface="Bai Jamjuree"/>
              <a:ea typeface="Bai Jamjuree"/>
              <a:cs typeface="Bai Jamjuree"/>
              <a:sym typeface="Bai Jamjuree"/>
            </a:endParaRPr>
          </a:p>
        </p:txBody>
      </p:sp>
      <p:sp>
        <p:nvSpPr>
          <p:cNvPr id="204" name="Google Shape;204;p45"/>
          <p:cNvSpPr txBox="1"/>
          <p:nvPr/>
        </p:nvSpPr>
        <p:spPr>
          <a:xfrm>
            <a:off x="4708575" y="1822400"/>
            <a:ext cx="3722100" cy="2781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1000"/>
              </a:spcAft>
              <a:buClr>
                <a:srgbClr val="000000"/>
              </a:buClr>
              <a:buSzPts val="1200"/>
              <a:buFont typeface="Arial"/>
              <a:buNone/>
            </a:pPr>
            <a:endParaRPr sz="1200" b="0" i="0" u="none" strike="noStrike" cap="none">
              <a:solidFill>
                <a:srgbClr val="FFFFFF"/>
              </a:solidFill>
              <a:latin typeface="Catamaran"/>
              <a:ea typeface="Catamaran"/>
              <a:cs typeface="Catamaran"/>
              <a:sym typeface="Catamaran"/>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1">
  <p:cSld name="CUSTOM_5">
    <p:spTree>
      <p:nvGrpSpPr>
        <p:cNvPr id="1" name="Shape 205"/>
        <p:cNvGrpSpPr/>
        <p:nvPr/>
      </p:nvGrpSpPr>
      <p:grpSpPr>
        <a:xfrm>
          <a:off x="0" y="0"/>
          <a:ext cx="0" cy="0"/>
          <a:chOff x="0" y="0"/>
          <a:chExt cx="0" cy="0"/>
        </a:xfrm>
      </p:grpSpPr>
      <p:sp>
        <p:nvSpPr>
          <p:cNvPr id="206" name="Google Shape;206;p46"/>
          <p:cNvSpPr>
            <a:spLocks noGrp="1"/>
          </p:cNvSpPr>
          <p:nvPr>
            <p:ph type="pic" idx="2"/>
          </p:nvPr>
        </p:nvSpPr>
        <p:spPr>
          <a:xfrm flipH="1">
            <a:off x="3" y="0"/>
            <a:ext cx="9144000" cy="5143500"/>
          </a:xfrm>
          <a:prstGeom prst="rect">
            <a:avLst/>
          </a:prstGeom>
          <a:noFill/>
          <a:ln>
            <a:noFill/>
          </a:ln>
        </p:spPr>
      </p:sp>
      <p:sp>
        <p:nvSpPr>
          <p:cNvPr id="207" name="Google Shape;207;p46"/>
          <p:cNvSpPr txBox="1">
            <a:spLocks noGrp="1"/>
          </p:cNvSpPr>
          <p:nvPr>
            <p:ph type="title"/>
          </p:nvPr>
        </p:nvSpPr>
        <p:spPr>
          <a:xfrm flipH="1">
            <a:off x="4275300" y="2525225"/>
            <a:ext cx="4640100" cy="21732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4800"/>
              <a:buNone/>
              <a:defRPr sz="50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208"/>
        <p:cNvGrpSpPr/>
        <p:nvPr/>
      </p:nvGrpSpPr>
      <p:grpSpPr>
        <a:xfrm>
          <a:off x="0" y="0"/>
          <a:ext cx="0" cy="0"/>
          <a:chOff x="0" y="0"/>
          <a:chExt cx="0" cy="0"/>
        </a:xfrm>
      </p:grpSpPr>
      <p:sp>
        <p:nvSpPr>
          <p:cNvPr id="209" name="Google Shape;209;p47"/>
          <p:cNvSpPr txBox="1">
            <a:spLocks noGrp="1"/>
          </p:cNvSpPr>
          <p:nvPr>
            <p:ph type="subTitle" idx="1"/>
          </p:nvPr>
        </p:nvSpPr>
        <p:spPr>
          <a:xfrm>
            <a:off x="228600" y="331975"/>
            <a:ext cx="4343100" cy="282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200"/>
              <a:buAutoNum type="arabicPeriod"/>
              <a:defRPr/>
            </a:lvl1pPr>
            <a:lvl2pPr lvl="1" algn="ctr">
              <a:lnSpc>
                <a:spcPct val="100000"/>
              </a:lnSpc>
              <a:spcBef>
                <a:spcPts val="1000"/>
              </a:spcBef>
              <a:spcAft>
                <a:spcPts val="0"/>
              </a:spcAft>
              <a:buClr>
                <a:srgbClr val="E76A28"/>
              </a:buClr>
              <a:buSzPts val="1200"/>
              <a:buFont typeface="Nunito Light"/>
              <a:buAutoNum type="alphaLcPeriod"/>
              <a:defRPr/>
            </a:lvl2pPr>
            <a:lvl3pPr lvl="2" algn="ctr">
              <a:lnSpc>
                <a:spcPct val="100000"/>
              </a:lnSpc>
              <a:spcBef>
                <a:spcPts val="0"/>
              </a:spcBef>
              <a:spcAft>
                <a:spcPts val="0"/>
              </a:spcAft>
              <a:buClr>
                <a:srgbClr val="E76A28"/>
              </a:buClr>
              <a:buSzPts val="1200"/>
              <a:buFont typeface="Nunito Light"/>
              <a:buAutoNum type="romanLcPeriod"/>
              <a:defRPr/>
            </a:lvl3pPr>
            <a:lvl4pPr lvl="3" algn="ctr">
              <a:lnSpc>
                <a:spcPct val="100000"/>
              </a:lnSpc>
              <a:spcBef>
                <a:spcPts val="0"/>
              </a:spcBef>
              <a:spcAft>
                <a:spcPts val="0"/>
              </a:spcAft>
              <a:buClr>
                <a:srgbClr val="E76A28"/>
              </a:buClr>
              <a:buSzPts val="1200"/>
              <a:buFont typeface="Nunito Light"/>
              <a:buAutoNum type="arabicPeriod"/>
              <a:defRPr/>
            </a:lvl4pPr>
            <a:lvl5pPr lvl="4" algn="ctr">
              <a:lnSpc>
                <a:spcPct val="100000"/>
              </a:lnSpc>
              <a:spcBef>
                <a:spcPts val="0"/>
              </a:spcBef>
              <a:spcAft>
                <a:spcPts val="0"/>
              </a:spcAft>
              <a:buClr>
                <a:srgbClr val="E76A28"/>
              </a:buClr>
              <a:buSzPts val="1200"/>
              <a:buFont typeface="Nunito Light"/>
              <a:buAutoNum type="alphaLcPeriod"/>
              <a:defRPr/>
            </a:lvl5pPr>
            <a:lvl6pPr lvl="5" algn="ctr">
              <a:lnSpc>
                <a:spcPct val="100000"/>
              </a:lnSpc>
              <a:spcBef>
                <a:spcPts val="0"/>
              </a:spcBef>
              <a:spcAft>
                <a:spcPts val="0"/>
              </a:spcAft>
              <a:buClr>
                <a:srgbClr val="999999"/>
              </a:buClr>
              <a:buSzPts val="1200"/>
              <a:buFont typeface="Nunito Light"/>
              <a:buAutoNum type="romanLcPeriod"/>
              <a:defRPr/>
            </a:lvl6pPr>
            <a:lvl7pPr lvl="6" algn="ctr">
              <a:lnSpc>
                <a:spcPct val="100000"/>
              </a:lnSpc>
              <a:spcBef>
                <a:spcPts val="0"/>
              </a:spcBef>
              <a:spcAft>
                <a:spcPts val="0"/>
              </a:spcAft>
              <a:buClr>
                <a:srgbClr val="999999"/>
              </a:buClr>
              <a:buSzPts val="1200"/>
              <a:buFont typeface="Nunito Light"/>
              <a:buAutoNum type="arabicPeriod"/>
              <a:defRPr/>
            </a:lvl7pPr>
            <a:lvl8pPr lvl="7" algn="ctr">
              <a:lnSpc>
                <a:spcPct val="100000"/>
              </a:lnSpc>
              <a:spcBef>
                <a:spcPts val="0"/>
              </a:spcBef>
              <a:spcAft>
                <a:spcPts val="0"/>
              </a:spcAft>
              <a:buClr>
                <a:srgbClr val="999999"/>
              </a:buClr>
              <a:buSzPts val="1200"/>
              <a:buFont typeface="Nunito Light"/>
              <a:buAutoNum type="alphaLcPeriod"/>
              <a:defRPr/>
            </a:lvl8pPr>
            <a:lvl9pPr lvl="8" algn="ctr">
              <a:lnSpc>
                <a:spcPct val="100000"/>
              </a:lnSpc>
              <a:spcBef>
                <a:spcPts val="0"/>
              </a:spcBef>
              <a:spcAft>
                <a:spcPts val="0"/>
              </a:spcAft>
              <a:buClr>
                <a:srgbClr val="999999"/>
              </a:buClr>
              <a:buSzPts val="1200"/>
              <a:buFont typeface="Nunito Light"/>
              <a:buAutoNum type="romanLcPeriod"/>
              <a:defRPr/>
            </a:lvl9pPr>
          </a:lstStyle>
          <a:p>
            <a:endParaRPr/>
          </a:p>
        </p:txBody>
      </p:sp>
      <p:sp>
        <p:nvSpPr>
          <p:cNvPr id="210" name="Google Shape;210;p47"/>
          <p:cNvSpPr>
            <a:spLocks noGrp="1"/>
          </p:cNvSpPr>
          <p:nvPr>
            <p:ph type="pic" idx="2"/>
          </p:nvPr>
        </p:nvSpPr>
        <p:spPr>
          <a:xfrm flipH="1">
            <a:off x="4888500" y="0"/>
            <a:ext cx="4255500" cy="5143500"/>
          </a:xfrm>
          <a:prstGeom prst="rect">
            <a:avLst/>
          </a:prstGeom>
          <a:noFill/>
          <a:ln>
            <a:noFill/>
          </a:ln>
        </p:spPr>
      </p:sp>
      <p:sp>
        <p:nvSpPr>
          <p:cNvPr id="211" name="Google Shape;211;p47"/>
          <p:cNvSpPr txBox="1">
            <a:spLocks noGrp="1"/>
          </p:cNvSpPr>
          <p:nvPr>
            <p:ph type="title"/>
          </p:nvPr>
        </p:nvSpPr>
        <p:spPr>
          <a:xfrm>
            <a:off x="228600" y="3364800"/>
            <a:ext cx="4343100" cy="1278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pic>
        <p:nvPicPr>
          <p:cNvPr id="212" name="Google Shape;212;p47" title="Recurso 7.png"/>
          <p:cNvPicPr preferRelativeResize="0"/>
          <p:nvPr/>
        </p:nvPicPr>
        <p:blipFill rotWithShape="1">
          <a:blip r:embed="rId2">
            <a:alphaModFix/>
          </a:blip>
          <a:srcRect t="8326" b="8325"/>
          <a:stretch/>
        </p:blipFill>
        <p:spPr>
          <a:xfrm>
            <a:off x="-2659688" y="-4391178"/>
            <a:ext cx="8353976" cy="6962924"/>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71"/>
        <p:cNvGrpSpPr/>
        <p:nvPr/>
      </p:nvGrpSpPr>
      <p:grpSpPr>
        <a:xfrm>
          <a:off x="0" y="0"/>
          <a:ext cx="0" cy="0"/>
          <a:chOff x="0" y="0"/>
          <a:chExt cx="0" cy="0"/>
        </a:xfrm>
      </p:grpSpPr>
      <p:sp>
        <p:nvSpPr>
          <p:cNvPr id="172" name="Google Shape;172;p38"/>
          <p:cNvSpPr txBox="1">
            <a:spLocks noGrp="1"/>
          </p:cNvSpPr>
          <p:nvPr>
            <p:ph type="title"/>
          </p:nvPr>
        </p:nvSpPr>
        <p:spPr>
          <a:xfrm>
            <a:off x="713250" y="445025"/>
            <a:ext cx="77175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3200"/>
              <a:buFont typeface="Bai Jamjuree"/>
              <a:buNone/>
              <a:defRPr sz="3200" b="1" i="0" u="none" strike="noStrike" cap="none">
                <a:solidFill>
                  <a:schemeClr val="dk1"/>
                </a:solidFill>
                <a:latin typeface="Bai Jamjuree"/>
                <a:ea typeface="Bai Jamjuree"/>
                <a:cs typeface="Bai Jamjuree"/>
                <a:sym typeface="Bai Jamjuree"/>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endParaRPr/>
          </a:p>
        </p:txBody>
      </p:sp>
      <p:sp>
        <p:nvSpPr>
          <p:cNvPr id="173" name="Google Shape;173;p38"/>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00000"/>
              </a:lnSpc>
              <a:spcBef>
                <a:spcPts val="0"/>
              </a:spcBef>
              <a:spcAft>
                <a:spcPts val="0"/>
              </a:spcAft>
              <a:buClr>
                <a:schemeClr val="dk1"/>
              </a:buClr>
              <a:buSzPts val="1200"/>
              <a:buFont typeface="Catamaran"/>
              <a:buChar char="●"/>
              <a:defRPr sz="1200" b="0" i="0" u="none" strike="noStrike" cap="none">
                <a:solidFill>
                  <a:schemeClr val="dk1"/>
                </a:solidFill>
                <a:latin typeface="Catamaran"/>
                <a:ea typeface="Catamaran"/>
                <a:cs typeface="Catamaran"/>
                <a:sym typeface="Catamaran"/>
              </a:defRPr>
            </a:lvl1pPr>
            <a:lvl2pPr marL="914400" marR="0" lvl="1" indent="-304800" algn="l" rtl="0">
              <a:lnSpc>
                <a:spcPct val="100000"/>
              </a:lnSpc>
              <a:spcBef>
                <a:spcPts val="0"/>
              </a:spcBef>
              <a:spcAft>
                <a:spcPts val="0"/>
              </a:spcAft>
              <a:buClr>
                <a:schemeClr val="dk1"/>
              </a:buClr>
              <a:buSzPts val="1200"/>
              <a:buFont typeface="Catamaran"/>
              <a:buChar char="○"/>
              <a:defRPr sz="1200" b="0" i="0" u="none" strike="noStrike" cap="none">
                <a:solidFill>
                  <a:schemeClr val="dk1"/>
                </a:solidFill>
                <a:latin typeface="Catamaran"/>
                <a:ea typeface="Catamaran"/>
                <a:cs typeface="Catamaran"/>
                <a:sym typeface="Catamaran"/>
              </a:defRPr>
            </a:lvl2pPr>
            <a:lvl3pPr marL="1371600" marR="0" lvl="2" indent="-304800" algn="l" rtl="0">
              <a:lnSpc>
                <a:spcPct val="100000"/>
              </a:lnSpc>
              <a:spcBef>
                <a:spcPts val="0"/>
              </a:spcBef>
              <a:spcAft>
                <a:spcPts val="0"/>
              </a:spcAft>
              <a:buClr>
                <a:schemeClr val="dk1"/>
              </a:buClr>
              <a:buSzPts val="1200"/>
              <a:buFont typeface="Catamaran"/>
              <a:buChar char="■"/>
              <a:defRPr sz="1200" b="0" i="0" u="none" strike="noStrike" cap="none">
                <a:solidFill>
                  <a:schemeClr val="dk1"/>
                </a:solidFill>
                <a:latin typeface="Catamaran"/>
                <a:ea typeface="Catamaran"/>
                <a:cs typeface="Catamaran"/>
                <a:sym typeface="Catamaran"/>
              </a:defRPr>
            </a:lvl3pPr>
            <a:lvl4pPr marL="1828800" marR="0" lvl="3" indent="-304800" algn="l" rtl="0">
              <a:lnSpc>
                <a:spcPct val="100000"/>
              </a:lnSpc>
              <a:spcBef>
                <a:spcPts val="0"/>
              </a:spcBef>
              <a:spcAft>
                <a:spcPts val="0"/>
              </a:spcAft>
              <a:buClr>
                <a:schemeClr val="dk1"/>
              </a:buClr>
              <a:buSzPts val="1200"/>
              <a:buFont typeface="Catamaran"/>
              <a:buChar char="●"/>
              <a:defRPr sz="1200" b="0" i="0" u="none" strike="noStrike" cap="none">
                <a:solidFill>
                  <a:schemeClr val="dk1"/>
                </a:solidFill>
                <a:latin typeface="Catamaran"/>
                <a:ea typeface="Catamaran"/>
                <a:cs typeface="Catamaran"/>
                <a:sym typeface="Catamaran"/>
              </a:defRPr>
            </a:lvl4pPr>
            <a:lvl5pPr marL="2286000" marR="0" lvl="4" indent="-304800" algn="l" rtl="0">
              <a:lnSpc>
                <a:spcPct val="100000"/>
              </a:lnSpc>
              <a:spcBef>
                <a:spcPts val="0"/>
              </a:spcBef>
              <a:spcAft>
                <a:spcPts val="0"/>
              </a:spcAft>
              <a:buClr>
                <a:schemeClr val="dk1"/>
              </a:buClr>
              <a:buSzPts val="1200"/>
              <a:buFont typeface="Catamaran"/>
              <a:buChar char="○"/>
              <a:defRPr sz="1200" b="0" i="0" u="none" strike="noStrike" cap="none">
                <a:solidFill>
                  <a:schemeClr val="dk1"/>
                </a:solidFill>
                <a:latin typeface="Catamaran"/>
                <a:ea typeface="Catamaran"/>
                <a:cs typeface="Catamaran"/>
                <a:sym typeface="Catamaran"/>
              </a:defRPr>
            </a:lvl5pPr>
            <a:lvl6pPr marL="2743200" marR="0" lvl="5" indent="-304800" algn="l" rtl="0">
              <a:lnSpc>
                <a:spcPct val="100000"/>
              </a:lnSpc>
              <a:spcBef>
                <a:spcPts val="0"/>
              </a:spcBef>
              <a:spcAft>
                <a:spcPts val="0"/>
              </a:spcAft>
              <a:buClr>
                <a:schemeClr val="dk1"/>
              </a:buClr>
              <a:buSzPts val="1200"/>
              <a:buFont typeface="Catamaran"/>
              <a:buChar char="■"/>
              <a:defRPr sz="1200" b="0" i="0" u="none" strike="noStrike" cap="none">
                <a:solidFill>
                  <a:schemeClr val="dk1"/>
                </a:solidFill>
                <a:latin typeface="Catamaran"/>
                <a:ea typeface="Catamaran"/>
                <a:cs typeface="Catamaran"/>
                <a:sym typeface="Catamaran"/>
              </a:defRPr>
            </a:lvl6pPr>
            <a:lvl7pPr marL="3200400" marR="0" lvl="6" indent="-304800" algn="l" rtl="0">
              <a:lnSpc>
                <a:spcPct val="100000"/>
              </a:lnSpc>
              <a:spcBef>
                <a:spcPts val="0"/>
              </a:spcBef>
              <a:spcAft>
                <a:spcPts val="0"/>
              </a:spcAft>
              <a:buClr>
                <a:schemeClr val="dk1"/>
              </a:buClr>
              <a:buSzPts val="1200"/>
              <a:buFont typeface="Catamaran"/>
              <a:buChar char="●"/>
              <a:defRPr sz="1200" b="0" i="0" u="none" strike="noStrike" cap="none">
                <a:solidFill>
                  <a:schemeClr val="dk1"/>
                </a:solidFill>
                <a:latin typeface="Catamaran"/>
                <a:ea typeface="Catamaran"/>
                <a:cs typeface="Catamaran"/>
                <a:sym typeface="Catamaran"/>
              </a:defRPr>
            </a:lvl7pPr>
            <a:lvl8pPr marL="3657600" marR="0" lvl="7" indent="-304800" algn="l" rtl="0">
              <a:lnSpc>
                <a:spcPct val="100000"/>
              </a:lnSpc>
              <a:spcBef>
                <a:spcPts val="0"/>
              </a:spcBef>
              <a:spcAft>
                <a:spcPts val="0"/>
              </a:spcAft>
              <a:buClr>
                <a:schemeClr val="dk1"/>
              </a:buClr>
              <a:buSzPts val="1200"/>
              <a:buFont typeface="Catamaran"/>
              <a:buChar char="○"/>
              <a:defRPr sz="1200" b="0" i="0" u="none" strike="noStrike" cap="none">
                <a:solidFill>
                  <a:schemeClr val="dk1"/>
                </a:solidFill>
                <a:latin typeface="Catamaran"/>
                <a:ea typeface="Catamaran"/>
                <a:cs typeface="Catamaran"/>
                <a:sym typeface="Catamaran"/>
              </a:defRPr>
            </a:lvl8pPr>
            <a:lvl9pPr marL="4114800" marR="0" lvl="8" indent="-304800" algn="l" rtl="0">
              <a:lnSpc>
                <a:spcPct val="100000"/>
              </a:lnSpc>
              <a:spcBef>
                <a:spcPts val="0"/>
              </a:spcBef>
              <a:spcAft>
                <a:spcPts val="0"/>
              </a:spcAft>
              <a:buClr>
                <a:schemeClr val="dk1"/>
              </a:buClr>
              <a:buSzPts val="1200"/>
              <a:buFont typeface="Catamaran"/>
              <a:buChar char="■"/>
              <a:defRPr sz="1200" b="0" i="0" u="none" strike="noStrike" cap="none">
                <a:solidFill>
                  <a:schemeClr val="dk1"/>
                </a:solidFill>
                <a:latin typeface="Catamaran"/>
                <a:ea typeface="Catamaran"/>
                <a:cs typeface="Catamaran"/>
                <a:sym typeface="Catamaran"/>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pic>
        <p:nvPicPr>
          <p:cNvPr id="250" name="Google Shape;250;p57" title="woman-with-vr-glasses-futuristic-city.jpg"/>
          <p:cNvPicPr preferRelativeResize="0">
            <a:picLocks noGrp="1"/>
          </p:cNvPicPr>
          <p:nvPr>
            <p:ph type="pic" idx="2"/>
          </p:nvPr>
        </p:nvPicPr>
        <p:blipFill rotWithShape="1">
          <a:blip r:embed="rId3">
            <a:alphaModFix/>
          </a:blip>
          <a:srcRect t="79" b="68"/>
          <a:stretch/>
        </p:blipFill>
        <p:spPr>
          <a:xfrm>
            <a:off x="-22950" y="0"/>
            <a:ext cx="9189898" cy="5143499"/>
          </a:xfrm>
          <a:prstGeom prst="rect">
            <a:avLst/>
          </a:prstGeom>
          <a:noFill/>
          <a:ln>
            <a:noFill/>
          </a:ln>
        </p:spPr>
      </p:pic>
      <p:sp>
        <p:nvSpPr>
          <p:cNvPr id="251" name="Google Shape;251;p57"/>
          <p:cNvSpPr txBox="1">
            <a:spLocks noGrp="1"/>
          </p:cNvSpPr>
          <p:nvPr>
            <p:ph type="ctrTitle"/>
          </p:nvPr>
        </p:nvSpPr>
        <p:spPr>
          <a:xfrm>
            <a:off x="112628" y="1"/>
            <a:ext cx="8686800" cy="776124"/>
          </a:xfrm>
          <a:prstGeom prst="rect">
            <a:avLst/>
          </a:prstGeom>
          <a:noFill/>
          <a:ln>
            <a:noFill/>
          </a:ln>
          <a:effectLst>
            <a:outerShdw blurRad="57150" dist="19050" dir="5400000" algn="bl" rotWithShape="0">
              <a:srgbClr val="000000">
                <a:alpha val="49803"/>
              </a:srgbClr>
            </a:outerShdw>
          </a:effectLst>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en" sz="4000"/>
              <a:t>New IR Scenarios in Multimodal AI</a:t>
            </a:r>
            <a:endParaRPr/>
          </a:p>
        </p:txBody>
      </p:sp>
      <p:sp>
        <p:nvSpPr>
          <p:cNvPr id="252" name="Google Shape;252;p57"/>
          <p:cNvSpPr txBox="1">
            <a:spLocks noGrp="1"/>
          </p:cNvSpPr>
          <p:nvPr>
            <p:ph type="subTitle" idx="1"/>
          </p:nvPr>
        </p:nvSpPr>
        <p:spPr>
          <a:xfrm>
            <a:off x="-22950" y="2344607"/>
            <a:ext cx="3500934" cy="704328"/>
          </a:xfrm>
          <a:prstGeom prst="rect">
            <a:avLst/>
          </a:prstGeom>
          <a:noFill/>
          <a:ln>
            <a:noFill/>
          </a:ln>
          <a:effectLst>
            <a:outerShdw blurRad="57150" dist="19050" dir="5400000" algn="bl" rotWithShape="0">
              <a:srgbClr val="000000">
                <a:alpha val="49803"/>
              </a:srgbClr>
            </a:outerShdw>
          </a:effectLst>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r>
              <a:rPr lang="en" sz="1600" dirty="0"/>
              <a:t>Presented by </a:t>
            </a:r>
            <a:r>
              <a:rPr lang="en" sz="1600"/>
              <a:t>Aleksandr Algazinov</a:t>
            </a:r>
            <a:endParaRPr lang="en"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66"/>
          <p:cNvSpPr txBox="1">
            <a:spLocks noGrp="1"/>
          </p:cNvSpPr>
          <p:nvPr>
            <p:ph type="title"/>
          </p:nvPr>
        </p:nvSpPr>
        <p:spPr>
          <a:xfrm>
            <a:off x="720000" y="177494"/>
            <a:ext cx="7704000" cy="659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3200"/>
              <a:buNone/>
            </a:pPr>
            <a:r>
              <a:rPr lang="en" sz="2000"/>
              <a:t>Results</a:t>
            </a:r>
            <a:endParaRPr sz="2000"/>
          </a:p>
        </p:txBody>
      </p:sp>
      <p:pic>
        <p:nvPicPr>
          <p:cNvPr id="307" name="Google Shape;307;p66"/>
          <p:cNvPicPr preferRelativeResize="0"/>
          <p:nvPr/>
        </p:nvPicPr>
        <p:blipFill rotWithShape="1">
          <a:blip r:embed="rId3">
            <a:alphaModFix/>
          </a:blip>
          <a:srcRect/>
          <a:stretch/>
        </p:blipFill>
        <p:spPr>
          <a:xfrm>
            <a:off x="1651096" y="1133788"/>
            <a:ext cx="5841807" cy="339040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67"/>
          <p:cNvSpPr txBox="1">
            <a:spLocks noGrp="1"/>
          </p:cNvSpPr>
          <p:nvPr>
            <p:ph type="title"/>
          </p:nvPr>
        </p:nvSpPr>
        <p:spPr>
          <a:xfrm>
            <a:off x="720000" y="177494"/>
            <a:ext cx="7704000" cy="659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3200"/>
              <a:buNone/>
            </a:pPr>
            <a:r>
              <a:rPr lang="en" sz="2000"/>
              <a:t>Effectiveness of Reranking </a:t>
            </a:r>
            <a:endParaRPr sz="2000"/>
          </a:p>
        </p:txBody>
      </p:sp>
      <p:pic>
        <p:nvPicPr>
          <p:cNvPr id="313" name="Google Shape;313;p67"/>
          <p:cNvPicPr preferRelativeResize="0"/>
          <p:nvPr/>
        </p:nvPicPr>
        <p:blipFill rotWithShape="1">
          <a:blip r:embed="rId3">
            <a:alphaModFix/>
          </a:blip>
          <a:srcRect/>
          <a:stretch/>
        </p:blipFill>
        <p:spPr>
          <a:xfrm>
            <a:off x="2468859" y="1133788"/>
            <a:ext cx="4206281" cy="339040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68"/>
          <p:cNvSpPr txBox="1">
            <a:spLocks noGrp="1"/>
          </p:cNvSpPr>
          <p:nvPr>
            <p:ph type="title"/>
          </p:nvPr>
        </p:nvSpPr>
        <p:spPr>
          <a:xfrm>
            <a:off x="1036480" y="80901"/>
            <a:ext cx="6916200" cy="1006494"/>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SzPts val="3200"/>
              <a:buNone/>
            </a:pPr>
            <a:r>
              <a:rPr lang="en" sz="2000"/>
              <a:t>Conclusion and Future Work</a:t>
            </a:r>
            <a:endParaRPr sz="2000"/>
          </a:p>
        </p:txBody>
      </p:sp>
      <p:sp>
        <p:nvSpPr>
          <p:cNvPr id="319" name="Google Shape;319;p68"/>
          <p:cNvSpPr txBox="1">
            <a:spLocks noGrp="1"/>
          </p:cNvSpPr>
          <p:nvPr>
            <p:ph type="subTitle" idx="1"/>
          </p:nvPr>
        </p:nvSpPr>
        <p:spPr>
          <a:xfrm>
            <a:off x="326219" y="1280160"/>
            <a:ext cx="8333397" cy="3387025"/>
          </a:xfrm>
          <a:prstGeom prst="rect">
            <a:avLst/>
          </a:prstGeom>
          <a:noFill/>
          <a:ln>
            <a:noFill/>
          </a:ln>
        </p:spPr>
        <p:txBody>
          <a:bodyPr spcFirstLastPara="1" wrap="square" lIns="72000" tIns="91425" rIns="91425" bIns="91425" anchor="t" anchorCtr="0">
            <a:noAutofit/>
          </a:bodyPr>
          <a:lstStyle/>
          <a:p>
            <a:pPr marL="457200" lvl="0" indent="-304800" algn="l" rtl="0">
              <a:lnSpc>
                <a:spcPct val="100000"/>
              </a:lnSpc>
              <a:spcBef>
                <a:spcPts val="0"/>
              </a:spcBef>
              <a:spcAft>
                <a:spcPts val="0"/>
              </a:spcAft>
              <a:buSzPts val="1200"/>
              <a:buNone/>
            </a:pPr>
            <a:r>
              <a:rPr lang="en"/>
              <a:t>Conclusion:</a:t>
            </a:r>
            <a:endParaRPr/>
          </a:p>
          <a:p>
            <a:pPr marL="628650" lvl="0" indent="-171450" algn="l" rtl="0">
              <a:lnSpc>
                <a:spcPct val="100000"/>
              </a:lnSpc>
              <a:spcBef>
                <a:spcPts val="0"/>
              </a:spcBef>
              <a:spcAft>
                <a:spcPts val="0"/>
              </a:spcAft>
              <a:buSzPts val="1200"/>
              <a:buFont typeface="Noto Sans Symbols"/>
              <a:buChar char="➢"/>
            </a:pPr>
            <a:r>
              <a:rPr lang="en" sz="1200" b="1"/>
              <a:t>MM-Embed Achieves SOTA Performance</a:t>
            </a:r>
            <a:r>
              <a:rPr lang="en" sz="1200"/>
              <a:t>: By fine-tuning MLLMs with modality-aware hard negative mining and continuous fine-tuning, MM-Embed surpasses previous benchmarks in universal multimodal retrieval tasks, notably on M-BEIR and MTEB datasets</a:t>
            </a:r>
            <a:endParaRPr/>
          </a:p>
          <a:p>
            <a:pPr marL="628650" lvl="0" indent="-171450" algn="l" rtl="0">
              <a:lnSpc>
                <a:spcPct val="100000"/>
              </a:lnSpc>
              <a:spcBef>
                <a:spcPts val="0"/>
              </a:spcBef>
              <a:spcAft>
                <a:spcPts val="0"/>
              </a:spcAft>
              <a:buSzPts val="1200"/>
              <a:buFont typeface="Noto Sans Symbols"/>
              <a:buChar char="➢"/>
            </a:pPr>
            <a:r>
              <a:rPr lang="en" sz="1200" b="1"/>
              <a:t>Mitigating Modality Bias</a:t>
            </a:r>
            <a:r>
              <a:rPr lang="en" sz="1200"/>
              <a:t>: The study identifies modality bias in MLLM-based retrievers, particularly in cross-modal retrieval tasks. Implementing modality-aware hard negative mining effectively addresses this issue, enhancing retrieval accuracy by 5 points on the M-BEIR dataset </a:t>
            </a:r>
            <a:endParaRPr/>
          </a:p>
          <a:p>
            <a:pPr marL="628650" lvl="0" indent="-171450" algn="l" rtl="0">
              <a:lnSpc>
                <a:spcPct val="100000"/>
              </a:lnSpc>
              <a:spcBef>
                <a:spcPts val="0"/>
              </a:spcBef>
              <a:spcAft>
                <a:spcPts val="0"/>
              </a:spcAft>
              <a:buSzPts val="1200"/>
              <a:buFont typeface="Noto Sans Symbols"/>
              <a:buChar char="➢"/>
            </a:pPr>
            <a:r>
              <a:rPr lang="en" sz="1200" b="1"/>
              <a:t>Zero-Shot Reranking Enhances Retrieval</a:t>
            </a:r>
            <a:r>
              <a:rPr lang="en" sz="1200"/>
              <a:t>: Employing MLLMs as zero-shot rerankers further boosts retrieval accuracy, especially in complex tasks like visual question answering and composed image retrieval, with improvements over SOTA retrievers by over 7 points in CIRCO</a:t>
            </a:r>
            <a:endParaRPr sz="1200"/>
          </a:p>
          <a:p>
            <a:pPr marL="457200" lvl="0" indent="-304800" algn="l" rtl="0">
              <a:lnSpc>
                <a:spcPct val="100000"/>
              </a:lnSpc>
              <a:spcBef>
                <a:spcPts val="0"/>
              </a:spcBef>
              <a:spcAft>
                <a:spcPts val="0"/>
              </a:spcAft>
              <a:buSzPts val="1200"/>
              <a:buNone/>
            </a:pPr>
            <a:r>
              <a:rPr lang="en"/>
              <a:t>Future Work:</a:t>
            </a:r>
            <a:endParaRPr/>
          </a:p>
          <a:p>
            <a:pPr marL="457200" lvl="0" indent="-304800" algn="l" rtl="0">
              <a:lnSpc>
                <a:spcPct val="100000"/>
              </a:lnSpc>
              <a:spcBef>
                <a:spcPts val="0"/>
              </a:spcBef>
              <a:spcAft>
                <a:spcPts val="0"/>
              </a:spcAft>
              <a:buSzPts val="1200"/>
              <a:buFont typeface="Noto Sans Symbols"/>
              <a:buChar char="➢"/>
            </a:pPr>
            <a:r>
              <a:rPr lang="en" sz="1200" b="1"/>
              <a:t>Distillation into Smaller Models</a:t>
            </a:r>
            <a:r>
              <a:rPr lang="en" sz="1200"/>
              <a:t>: Plan to distill MM-Embed into more efficient multimodal retrievers like CLIP or BLIP to improve retrieval efficiency without compromising performance </a:t>
            </a:r>
            <a:endParaRPr/>
          </a:p>
          <a:p>
            <a:pPr marL="457200" lvl="0" indent="-304800" algn="l" rtl="0">
              <a:lnSpc>
                <a:spcPct val="100000"/>
              </a:lnSpc>
              <a:spcBef>
                <a:spcPts val="0"/>
              </a:spcBef>
              <a:spcAft>
                <a:spcPts val="0"/>
              </a:spcAft>
              <a:buSzPts val="1200"/>
              <a:buFont typeface="Noto Sans Symbols"/>
              <a:buChar char="➢"/>
            </a:pPr>
            <a:r>
              <a:rPr lang="en" sz="1200" b="1"/>
              <a:t>Enhancing Retriever Capabilities</a:t>
            </a:r>
            <a:r>
              <a:rPr lang="en" sz="1200"/>
              <a:t>: Explore distilling MLLM-based rerankers into retrievers to bolster retrieval capabilities in tasks involving multimodal queries</a:t>
            </a:r>
            <a:endParaRPr/>
          </a:p>
          <a:p>
            <a:pPr marL="457200" lvl="0" indent="-304800" algn="l" rtl="0">
              <a:lnSpc>
                <a:spcPct val="100000"/>
              </a:lnSpc>
              <a:spcBef>
                <a:spcPts val="0"/>
              </a:spcBef>
              <a:spcAft>
                <a:spcPts val="0"/>
              </a:spcAft>
              <a:buSzPts val="1200"/>
              <a:buFont typeface="Noto Sans Symbols"/>
              <a:buChar char="➢"/>
            </a:pPr>
            <a:r>
              <a:rPr lang="en" sz="1200" b="1"/>
              <a:t>Investigating Advanced Retrieval Techniques</a:t>
            </a:r>
            <a:r>
              <a:rPr lang="en" sz="1200"/>
              <a:t>: Consider exploring iterative retrieval with relevance feedback and generative retrieval methods to further advance universal multimodal retrieval tasks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pic>
        <p:nvPicPr>
          <p:cNvPr id="324" name="Google Shape;324;p69" title="futurism-perspective-digital-nomads-lifestyle (7).jpg"/>
          <p:cNvPicPr preferRelativeResize="0">
            <a:picLocks noGrp="1"/>
          </p:cNvPicPr>
          <p:nvPr>
            <p:ph type="pic" idx="2"/>
          </p:nvPr>
        </p:nvPicPr>
        <p:blipFill rotWithShape="1">
          <a:blip r:embed="rId3">
            <a:alphaModFix/>
          </a:blip>
          <a:srcRect t="5213" b="5203"/>
          <a:stretch/>
        </p:blipFill>
        <p:spPr>
          <a:xfrm>
            <a:off x="0" y="0"/>
            <a:ext cx="9143997" cy="5143502"/>
          </a:xfrm>
          <a:prstGeom prst="rect">
            <a:avLst/>
          </a:prstGeom>
          <a:noFill/>
          <a:ln>
            <a:noFill/>
          </a:ln>
        </p:spPr>
      </p:pic>
      <p:sp>
        <p:nvSpPr>
          <p:cNvPr id="325" name="Google Shape;325;p69"/>
          <p:cNvSpPr txBox="1">
            <a:spLocks noGrp="1"/>
          </p:cNvSpPr>
          <p:nvPr>
            <p:ph type="title"/>
          </p:nvPr>
        </p:nvSpPr>
        <p:spPr>
          <a:xfrm>
            <a:off x="2702378" y="3431916"/>
            <a:ext cx="5646504" cy="1643100"/>
          </a:xfrm>
          <a:prstGeom prst="rect">
            <a:avLst/>
          </a:prstGeom>
          <a:noFill/>
          <a:ln>
            <a:noFill/>
          </a:ln>
          <a:effectLst>
            <a:outerShdw blurRad="57150" dist="19050" dir="5400000" algn="bl" rotWithShape="0">
              <a:srgbClr val="000000">
                <a:alpha val="49803"/>
              </a:srgbClr>
            </a:outerShdw>
          </a:effectLst>
        </p:spPr>
        <p:txBody>
          <a:bodyPr spcFirstLastPara="1" wrap="square" lIns="91425" tIns="91425" rIns="91425" bIns="91425" anchor="b" anchorCtr="0">
            <a:noAutofit/>
          </a:bodyPr>
          <a:lstStyle/>
          <a:p>
            <a:pPr marL="0" lvl="0" indent="0" algn="r" rtl="0">
              <a:lnSpc>
                <a:spcPct val="100000"/>
              </a:lnSpc>
              <a:spcBef>
                <a:spcPts val="0"/>
              </a:spcBef>
              <a:spcAft>
                <a:spcPts val="0"/>
              </a:spcAft>
              <a:buSzPts val="3600"/>
              <a:buNone/>
            </a:pPr>
            <a:r>
              <a:rPr lang="en"/>
              <a:t>Retrieval Pipelines &amp; Strategic Frameworks</a:t>
            </a:r>
            <a:endParaRPr/>
          </a:p>
        </p:txBody>
      </p:sp>
      <p:sp>
        <p:nvSpPr>
          <p:cNvPr id="326" name="Google Shape;326;p69"/>
          <p:cNvSpPr txBox="1">
            <a:spLocks noGrp="1"/>
          </p:cNvSpPr>
          <p:nvPr>
            <p:ph type="title" idx="3"/>
          </p:nvPr>
        </p:nvSpPr>
        <p:spPr>
          <a:xfrm>
            <a:off x="628575" y="3089825"/>
            <a:ext cx="1941000" cy="1643100"/>
          </a:xfrm>
          <a:prstGeom prst="rect">
            <a:avLst/>
          </a:prstGeom>
          <a:noFill/>
          <a:ln>
            <a:noFill/>
          </a:ln>
          <a:effectLst>
            <a:outerShdw blurRad="57150" dist="19050" dir="5400000" algn="bl" rotWithShape="0">
              <a:srgbClr val="000000">
                <a:alpha val="69803"/>
              </a:srgbClr>
            </a:outerShdw>
          </a:effectLst>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6000"/>
              <a:buNone/>
            </a:pPr>
            <a:r>
              <a:rPr lang="en"/>
              <a:t>2</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70"/>
          <p:cNvSpPr txBox="1">
            <a:spLocks noGrp="1"/>
          </p:cNvSpPr>
          <p:nvPr>
            <p:ph type="title"/>
          </p:nvPr>
        </p:nvSpPr>
        <p:spPr>
          <a:xfrm>
            <a:off x="1036480" y="80901"/>
            <a:ext cx="6916200" cy="1006494"/>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SzPts val="3200"/>
              <a:buNone/>
            </a:pPr>
            <a:r>
              <a:rPr lang="en" sz="2000"/>
              <a:t>Paper 2: Wiki-LLaVA: Hierarchical Retrieval-Augmented Generation for Multimodal LLMs</a:t>
            </a:r>
            <a:endParaRPr sz="2000"/>
          </a:p>
        </p:txBody>
      </p:sp>
      <p:sp>
        <p:nvSpPr>
          <p:cNvPr id="332" name="Google Shape;332;p70"/>
          <p:cNvSpPr txBox="1">
            <a:spLocks noGrp="1"/>
          </p:cNvSpPr>
          <p:nvPr>
            <p:ph type="subTitle" idx="1"/>
          </p:nvPr>
        </p:nvSpPr>
        <p:spPr>
          <a:xfrm>
            <a:off x="331161" y="1324646"/>
            <a:ext cx="8333397" cy="3209086"/>
          </a:xfrm>
          <a:prstGeom prst="rect">
            <a:avLst/>
          </a:prstGeom>
          <a:noFill/>
          <a:ln>
            <a:noFill/>
          </a:ln>
        </p:spPr>
        <p:txBody>
          <a:bodyPr spcFirstLastPara="1" wrap="square" lIns="72000" tIns="91425" rIns="91425" bIns="91425" anchor="t" anchorCtr="0">
            <a:noAutofit/>
          </a:bodyPr>
          <a:lstStyle/>
          <a:p>
            <a:pPr marL="457200" lvl="0" indent="-304800" algn="l" rtl="0">
              <a:lnSpc>
                <a:spcPct val="100000"/>
              </a:lnSpc>
              <a:spcBef>
                <a:spcPts val="0"/>
              </a:spcBef>
              <a:spcAft>
                <a:spcPts val="0"/>
              </a:spcAft>
              <a:buSzPts val="1200"/>
              <a:buNone/>
            </a:pPr>
            <a:r>
              <a:rPr lang="en"/>
              <a:t>Problem:</a:t>
            </a:r>
            <a:endParaRPr/>
          </a:p>
          <a:p>
            <a:pPr marL="628650" lvl="0" indent="-171450" algn="l" rtl="0">
              <a:lnSpc>
                <a:spcPct val="100000"/>
              </a:lnSpc>
              <a:spcBef>
                <a:spcPts val="0"/>
              </a:spcBef>
              <a:spcAft>
                <a:spcPts val="0"/>
              </a:spcAft>
              <a:buSzPts val="1200"/>
              <a:buFont typeface="Noto Sans Symbols"/>
              <a:buChar char="➢"/>
            </a:pPr>
            <a:r>
              <a:rPr lang="en" sz="1200"/>
              <a:t>MLLMs, despite their impressive capabilities in various vision-and-language tasks, often exhibit limitations when confronted with highly specific user queries or scenarios that demand a significant degree of compositional reasoning</a:t>
            </a:r>
            <a:endParaRPr/>
          </a:p>
          <a:p>
            <a:pPr marL="457200" lvl="0" indent="0" algn="l" rtl="0">
              <a:lnSpc>
                <a:spcPct val="100000"/>
              </a:lnSpc>
              <a:spcBef>
                <a:spcPts val="0"/>
              </a:spcBef>
              <a:spcAft>
                <a:spcPts val="0"/>
              </a:spcAft>
              <a:buSzPts val="1200"/>
              <a:buNone/>
            </a:pPr>
            <a:endParaRPr sz="1200"/>
          </a:p>
          <a:p>
            <a:pPr marL="628650" lvl="0" indent="-171450" algn="l" rtl="0">
              <a:lnSpc>
                <a:spcPct val="100000"/>
              </a:lnSpc>
              <a:spcBef>
                <a:spcPts val="0"/>
              </a:spcBef>
              <a:spcAft>
                <a:spcPts val="0"/>
              </a:spcAft>
              <a:buSzPts val="1200"/>
              <a:buFont typeface="Noto Sans Symbols"/>
              <a:buChar char="➢"/>
            </a:pPr>
            <a:r>
              <a:rPr lang="en" sz="1200"/>
              <a:t>While benchmarks like InfoSeek and Encyclopedic-VQA have been developed to evaluate MLLMs on questions requiring external knowledge, the paper notes that prior research has not focused on developing specific architectural designs that enable these models to effectively leverage such external knowledge sources</a:t>
            </a:r>
            <a:endParaRPr sz="1200"/>
          </a:p>
          <a:p>
            <a:pPr marL="457200" lvl="0" indent="-304800" algn="l" rtl="0">
              <a:lnSpc>
                <a:spcPct val="100000"/>
              </a:lnSpc>
              <a:spcBef>
                <a:spcPts val="0"/>
              </a:spcBef>
              <a:spcAft>
                <a:spcPts val="0"/>
              </a:spcAft>
              <a:buSzPts val="1200"/>
              <a:buNone/>
            </a:pPr>
            <a:r>
              <a:rPr lang="en"/>
              <a:t>Motivation:</a:t>
            </a:r>
            <a:endParaRPr/>
          </a:p>
          <a:p>
            <a:pPr marL="457200" lvl="0" indent="-304800" algn="l" rtl="0">
              <a:lnSpc>
                <a:spcPct val="100000"/>
              </a:lnSpc>
              <a:spcBef>
                <a:spcPts val="0"/>
              </a:spcBef>
              <a:spcAft>
                <a:spcPts val="0"/>
              </a:spcAft>
              <a:buSzPts val="1200"/>
              <a:buFont typeface="Noto Sans Symbols"/>
              <a:buChar char="➢"/>
            </a:pPr>
            <a:r>
              <a:rPr lang="en" sz="1200"/>
              <a:t>Empower MLLMs with the capability to accurately and comprehensively answer complex and specific questions that cannot be adequately addressed by relying solely on the information present in the knowledge acquired during pre-training</a:t>
            </a:r>
            <a:endParaRPr/>
          </a:p>
          <a:p>
            <a:pPr marL="152400" lvl="0" indent="0" algn="l" rtl="0">
              <a:lnSpc>
                <a:spcPct val="100000"/>
              </a:lnSpc>
              <a:spcBef>
                <a:spcPts val="0"/>
              </a:spcBef>
              <a:spcAft>
                <a:spcPts val="0"/>
              </a:spcAft>
              <a:buSzPts val="1200"/>
              <a:buNone/>
            </a:pPr>
            <a:endParaRPr sz="1200"/>
          </a:p>
          <a:p>
            <a:pPr marL="457200" lvl="0" indent="-304800" algn="l" rtl="0">
              <a:lnSpc>
                <a:spcPct val="100000"/>
              </a:lnSpc>
              <a:spcBef>
                <a:spcPts val="0"/>
              </a:spcBef>
              <a:spcAft>
                <a:spcPts val="0"/>
              </a:spcAft>
              <a:buSzPts val="1200"/>
              <a:buFont typeface="Noto Sans Symbols"/>
              <a:buChar char="➢"/>
            </a:pPr>
            <a:r>
              <a:rPr lang="en" sz="1200"/>
              <a:t>Teach the model to effectively utilize this diverse external information in formulating its responses and to learn to perceive the relative importance of different pieces of retrieved knowledge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71"/>
          <p:cNvSpPr txBox="1">
            <a:spLocks noGrp="1"/>
          </p:cNvSpPr>
          <p:nvPr>
            <p:ph type="title"/>
          </p:nvPr>
        </p:nvSpPr>
        <p:spPr>
          <a:xfrm>
            <a:off x="720000" y="144694"/>
            <a:ext cx="7704000" cy="659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3200"/>
              <a:buNone/>
            </a:pPr>
            <a:r>
              <a:rPr lang="en" sz="2000"/>
              <a:t>Standard MLLM vs Wiki-LLaVa</a:t>
            </a:r>
            <a:endParaRPr sz="2000"/>
          </a:p>
        </p:txBody>
      </p:sp>
      <p:pic>
        <p:nvPicPr>
          <p:cNvPr id="338" name="Google Shape;338;p71" descr="Изображение выглядит как текст, снимок экрана, птица, веб-страница&#10;&#10;Контент, сгенерированный ИИ, может содержать ошибки."/>
          <p:cNvPicPr preferRelativeResize="0"/>
          <p:nvPr/>
        </p:nvPicPr>
        <p:blipFill rotWithShape="1">
          <a:blip r:embed="rId3">
            <a:alphaModFix/>
          </a:blip>
          <a:srcRect/>
          <a:stretch/>
        </p:blipFill>
        <p:spPr>
          <a:xfrm>
            <a:off x="2950233" y="899487"/>
            <a:ext cx="3243533" cy="388656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72"/>
          <p:cNvSpPr txBox="1">
            <a:spLocks noGrp="1"/>
          </p:cNvSpPr>
          <p:nvPr>
            <p:ph type="body" idx="1"/>
          </p:nvPr>
        </p:nvSpPr>
        <p:spPr>
          <a:xfrm>
            <a:off x="228600" y="521225"/>
            <a:ext cx="8686800" cy="3610200"/>
          </a:xfrm>
          <a:prstGeom prst="rect">
            <a:avLst/>
          </a:prstGeom>
          <a:noFill/>
          <a:ln>
            <a:noFill/>
          </a:ln>
        </p:spPr>
        <p:txBody>
          <a:bodyPr spcFirstLastPara="1" wrap="square" lIns="91425" tIns="91425" rIns="91425" bIns="91425" anchor="t" anchorCtr="0">
            <a:noAutofit/>
          </a:bodyPr>
          <a:lstStyle/>
          <a:p>
            <a:pPr marL="152400" lvl="0" indent="0" algn="l" rtl="0">
              <a:lnSpc>
                <a:spcPct val="100000"/>
              </a:lnSpc>
              <a:spcBef>
                <a:spcPts val="0"/>
              </a:spcBef>
              <a:spcAft>
                <a:spcPts val="0"/>
              </a:spcAft>
              <a:buSzPts val="1200"/>
              <a:buNone/>
            </a:pPr>
            <a:r>
              <a:rPr lang="en"/>
              <a:t>Wiki-LLaVA is an architecture that builds upon the existing LLaVA model by integrating an external knowledge source (Wikipedia) through a hierarchical retrieval pipeline. The base LLaVA model consists of a pre-trained LLM (Vicuna) and a pre-trained visual model (CLIP), connected by a an MLP adapter</a:t>
            </a:r>
            <a:endParaRPr/>
          </a:p>
          <a:p>
            <a:pPr marL="152400" lvl="0" indent="0" algn="l" rtl="0">
              <a:lnSpc>
                <a:spcPct val="100000"/>
              </a:lnSpc>
              <a:spcBef>
                <a:spcPts val="0"/>
              </a:spcBef>
              <a:spcAft>
                <a:spcPts val="0"/>
              </a:spcAft>
              <a:buSzPts val="1200"/>
              <a:buNone/>
            </a:pPr>
            <a:endParaRPr/>
          </a:p>
          <a:p>
            <a:pPr marL="152400" lvl="0" indent="0" algn="l" rtl="0">
              <a:lnSpc>
                <a:spcPct val="100000"/>
              </a:lnSpc>
              <a:spcBef>
                <a:spcPts val="0"/>
              </a:spcBef>
              <a:spcAft>
                <a:spcPts val="0"/>
              </a:spcAft>
              <a:buSzPts val="1200"/>
              <a:buNone/>
            </a:pPr>
            <a:r>
              <a:rPr lang="en"/>
              <a:t>The core of Wiki-LLaVA lies in its two-stage hierarchical retrieval process:</a:t>
            </a:r>
            <a:endParaRPr/>
          </a:p>
          <a:p>
            <a:pPr marL="914400" lvl="1" indent="-304800" algn="l" rtl="0">
              <a:lnSpc>
                <a:spcPct val="100000"/>
              </a:lnSpc>
              <a:spcBef>
                <a:spcPts val="0"/>
              </a:spcBef>
              <a:spcAft>
                <a:spcPts val="0"/>
              </a:spcAft>
              <a:buSzPts val="1200"/>
              <a:buFont typeface="Noto Sans Symbols"/>
              <a:buChar char="■"/>
            </a:pPr>
            <a:r>
              <a:rPr lang="en"/>
              <a:t>Document Retrieval (First Stage): Given an input query image, the system performs an approximate k-nearest neighbor search to retrieve relevant documents from Wikipedia. The retrieval is based on the similarity between the CLIP embeddings of the input image and the text titles of the Wikipedia pages</a:t>
            </a:r>
            <a:endParaRPr/>
          </a:p>
          <a:p>
            <a:pPr marL="914400" lvl="1" indent="-304800" algn="l" rtl="0">
              <a:lnSpc>
                <a:spcPct val="100000"/>
              </a:lnSpc>
              <a:spcBef>
                <a:spcPts val="0"/>
              </a:spcBef>
              <a:spcAft>
                <a:spcPts val="0"/>
              </a:spcAft>
              <a:buSzPts val="1200"/>
              <a:buFont typeface="Noto Sans Symbols"/>
              <a:buChar char="■"/>
            </a:pPr>
            <a:r>
              <a:rPr lang="en"/>
              <a:t>Passage Retrieval (Second Stage): For each of the top-k documents retrieved in the first stage, the system then identifies the most relevant passages that correspond to the user's question. This is achieved by using the Contriever architecture to embed both the text chunks within the retrieved documents and the user's question. The similarity between these embeddings is then calculated to select the top-n most appropriate passages</a:t>
            </a:r>
            <a:endParaRPr/>
          </a:p>
          <a:p>
            <a:pPr marL="609600" lvl="1" indent="0" algn="l" rtl="0">
              <a:lnSpc>
                <a:spcPct val="100000"/>
              </a:lnSpc>
              <a:spcBef>
                <a:spcPts val="0"/>
              </a:spcBef>
              <a:spcAft>
                <a:spcPts val="0"/>
              </a:spcAft>
              <a:buSzPts val="1200"/>
              <a:buNone/>
            </a:pPr>
            <a:endParaRPr/>
          </a:p>
          <a:p>
            <a:pPr marL="152400" lvl="0" indent="0" algn="l" rtl="0">
              <a:lnSpc>
                <a:spcPct val="100000"/>
              </a:lnSpc>
              <a:spcBef>
                <a:spcPts val="0"/>
              </a:spcBef>
              <a:spcAft>
                <a:spcPts val="0"/>
              </a:spcAft>
              <a:buSzPts val="1200"/>
              <a:buNone/>
            </a:pPr>
            <a:r>
              <a:rPr lang="en"/>
              <a:t>The raw text content of the passages retrieved through this hierarchical process is then used as additional input to the LLaVA model. This retrieved knowledge serves to enrich the context available to the MLLM, thereby improving its ability to generate accurate and informative responses without requiring any significant modifications to the underlying architecture of the LLaVA model itself</a:t>
            </a:r>
            <a:endParaRPr/>
          </a:p>
          <a:p>
            <a:pPr marL="152400" lvl="0" indent="0" algn="l" rtl="0">
              <a:lnSpc>
                <a:spcPct val="100000"/>
              </a:lnSpc>
              <a:spcBef>
                <a:spcPts val="0"/>
              </a:spcBef>
              <a:spcAft>
                <a:spcPts val="0"/>
              </a:spcAft>
              <a:buSzPts val="1200"/>
              <a:buNone/>
            </a:pPr>
            <a:endParaRPr/>
          </a:p>
          <a:p>
            <a:pPr marL="152400" lvl="0" indent="0" algn="l" rtl="0">
              <a:lnSpc>
                <a:spcPct val="100000"/>
              </a:lnSpc>
              <a:spcBef>
                <a:spcPts val="0"/>
              </a:spcBef>
              <a:spcAft>
                <a:spcPts val="0"/>
              </a:spcAft>
              <a:buSzPts val="1200"/>
              <a:buNone/>
            </a:pPr>
            <a:r>
              <a:rPr lang="en"/>
              <a:t>In addition to this zero-shot approach, the authors also explored the possibility of fine-tuning the Wiki-LLaVA model. This fine-tuning was performed on pairs of questions and ground-truth answers that specifically require external knowledge</a:t>
            </a:r>
            <a:endParaRPr/>
          </a:p>
        </p:txBody>
      </p:sp>
      <p:sp>
        <p:nvSpPr>
          <p:cNvPr id="344" name="Google Shape;344;p72"/>
          <p:cNvSpPr txBox="1">
            <a:spLocks noGrp="1"/>
          </p:cNvSpPr>
          <p:nvPr>
            <p:ph type="title"/>
          </p:nvPr>
        </p:nvSpPr>
        <p:spPr>
          <a:xfrm>
            <a:off x="228600" y="4205875"/>
            <a:ext cx="8686800" cy="832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
              <a:t>Methodology</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73"/>
          <p:cNvSpPr txBox="1">
            <a:spLocks noGrp="1"/>
          </p:cNvSpPr>
          <p:nvPr>
            <p:ph type="title"/>
          </p:nvPr>
        </p:nvSpPr>
        <p:spPr>
          <a:xfrm>
            <a:off x="720000" y="136381"/>
            <a:ext cx="7704000" cy="659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3200"/>
              <a:buNone/>
            </a:pPr>
            <a:r>
              <a:rPr lang="en" sz="2000"/>
              <a:t>Architecture</a:t>
            </a:r>
            <a:endParaRPr sz="2000"/>
          </a:p>
        </p:txBody>
      </p:sp>
      <p:pic>
        <p:nvPicPr>
          <p:cNvPr id="350" name="Google Shape;350;p73"/>
          <p:cNvPicPr preferRelativeResize="0"/>
          <p:nvPr/>
        </p:nvPicPr>
        <p:blipFill rotWithShape="1">
          <a:blip r:embed="rId3">
            <a:alphaModFix/>
          </a:blip>
          <a:srcRect/>
          <a:stretch/>
        </p:blipFill>
        <p:spPr>
          <a:xfrm>
            <a:off x="1231123" y="1046364"/>
            <a:ext cx="6681754" cy="305077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74"/>
          <p:cNvSpPr txBox="1">
            <a:spLocks noGrp="1"/>
          </p:cNvSpPr>
          <p:nvPr>
            <p:ph type="title"/>
          </p:nvPr>
        </p:nvSpPr>
        <p:spPr>
          <a:xfrm>
            <a:off x="720000" y="136381"/>
            <a:ext cx="7704000" cy="659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3200"/>
              <a:buNone/>
            </a:pPr>
            <a:r>
              <a:rPr lang="en" sz="2000"/>
              <a:t>Results (Accuracy)</a:t>
            </a:r>
            <a:endParaRPr sz="2000"/>
          </a:p>
        </p:txBody>
      </p:sp>
      <p:pic>
        <p:nvPicPr>
          <p:cNvPr id="356" name="Google Shape;356;p74"/>
          <p:cNvPicPr preferRelativeResize="0"/>
          <p:nvPr/>
        </p:nvPicPr>
        <p:blipFill rotWithShape="1">
          <a:blip r:embed="rId3">
            <a:alphaModFix/>
          </a:blip>
          <a:srcRect/>
          <a:stretch/>
        </p:blipFill>
        <p:spPr>
          <a:xfrm>
            <a:off x="1393433" y="908822"/>
            <a:ext cx="6357134" cy="332585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75"/>
          <p:cNvSpPr txBox="1">
            <a:spLocks noGrp="1"/>
          </p:cNvSpPr>
          <p:nvPr>
            <p:ph type="title"/>
          </p:nvPr>
        </p:nvSpPr>
        <p:spPr>
          <a:xfrm>
            <a:off x="720000" y="136381"/>
            <a:ext cx="7704000" cy="659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3200"/>
              <a:buNone/>
            </a:pPr>
            <a:r>
              <a:rPr lang="en" sz="2000"/>
              <a:t>Results (Visualization)</a:t>
            </a:r>
            <a:endParaRPr sz="2000"/>
          </a:p>
        </p:txBody>
      </p:sp>
      <p:pic>
        <p:nvPicPr>
          <p:cNvPr id="362" name="Google Shape;362;p75"/>
          <p:cNvPicPr preferRelativeResize="0"/>
          <p:nvPr/>
        </p:nvPicPr>
        <p:blipFill rotWithShape="1">
          <a:blip r:embed="rId3">
            <a:alphaModFix/>
          </a:blip>
          <a:srcRect/>
          <a:stretch/>
        </p:blipFill>
        <p:spPr>
          <a:xfrm>
            <a:off x="1231123" y="1094881"/>
            <a:ext cx="6681754" cy="295373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58"/>
          <p:cNvSpPr txBox="1">
            <a:spLocks noGrp="1"/>
          </p:cNvSpPr>
          <p:nvPr>
            <p:ph type="body" idx="1"/>
          </p:nvPr>
        </p:nvSpPr>
        <p:spPr>
          <a:xfrm>
            <a:off x="228600" y="521224"/>
            <a:ext cx="8686800" cy="3796527"/>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r>
              <a:rPr lang="en" sz="2800"/>
              <a:t>About Multimodal AI</a:t>
            </a:r>
            <a:endParaRPr sz="2800"/>
          </a:p>
        </p:txBody>
      </p:sp>
      <p:graphicFrame>
        <p:nvGraphicFramePr>
          <p:cNvPr id="258" name="Google Shape;258;p58"/>
          <p:cNvGraphicFramePr/>
          <p:nvPr/>
        </p:nvGraphicFramePr>
        <p:xfrm>
          <a:off x="317500" y="1334912"/>
          <a:ext cx="7547325" cy="2264825"/>
        </p:xfrm>
        <a:graphic>
          <a:graphicData uri="http://schemas.openxmlformats.org/drawingml/2006/table">
            <a:tbl>
              <a:tblPr>
                <a:noFill/>
                <a:tableStyleId>{F0BAFE4A-A946-4858-BD7B-98541E82E5CD}</a:tableStyleId>
              </a:tblPr>
              <a:tblGrid>
                <a:gridCol w="1066450">
                  <a:extLst>
                    <a:ext uri="{9D8B030D-6E8A-4147-A177-3AD203B41FA5}">
                      <a16:colId xmlns:a16="http://schemas.microsoft.com/office/drawing/2014/main" val="20000"/>
                    </a:ext>
                  </a:extLst>
                </a:gridCol>
                <a:gridCol w="6480875">
                  <a:extLst>
                    <a:ext uri="{9D8B030D-6E8A-4147-A177-3AD203B41FA5}">
                      <a16:colId xmlns:a16="http://schemas.microsoft.com/office/drawing/2014/main" val="20001"/>
                    </a:ext>
                  </a:extLst>
                </a:gridCol>
              </a:tblGrid>
              <a:tr h="361525">
                <a:tc>
                  <a:txBody>
                    <a:bodyPr/>
                    <a:lstStyle/>
                    <a:p>
                      <a:pPr marL="0" marR="0" lvl="0" indent="0" algn="l" rtl="0">
                        <a:lnSpc>
                          <a:spcPct val="100000"/>
                        </a:lnSpc>
                        <a:spcBef>
                          <a:spcPts val="0"/>
                        </a:spcBef>
                        <a:spcAft>
                          <a:spcPts val="0"/>
                        </a:spcAft>
                        <a:buClr>
                          <a:srgbClr val="000000"/>
                        </a:buClr>
                        <a:buSzPts val="1000"/>
                        <a:buFont typeface="Arial"/>
                        <a:buNone/>
                      </a:pPr>
                      <a:r>
                        <a:rPr lang="en" sz="1000" b="1" u="sng" strike="noStrike" cap="none">
                          <a:solidFill>
                            <a:schemeClr val="dk1"/>
                          </a:solidFill>
                          <a:latin typeface="Catamaran"/>
                          <a:ea typeface="Catamaran"/>
                          <a:cs typeface="Catamaran"/>
                          <a:sym typeface="Catamaran"/>
                        </a:rPr>
                        <a:t>Paradigm Shift</a:t>
                      </a:r>
                      <a:endParaRPr sz="1000" b="1" u="sng" strike="noStrike" cap="none">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u="none" strike="noStrike" cap="none">
                          <a:solidFill>
                            <a:schemeClr val="dk1"/>
                          </a:solidFill>
                          <a:latin typeface="Catamaran"/>
                          <a:ea typeface="Catamaran"/>
                          <a:cs typeface="Catamaran"/>
                          <a:sym typeface="Catamaran"/>
                        </a:rPr>
                        <a:t>Move beyond the traditional focus on single data types to systems that can process and integrate information from a variety of sources (modalities)</a:t>
                      </a:r>
                      <a:endParaRPr sz="1000" u="none" strike="noStrike" cap="none">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marR="0" lvl="0" indent="0" algn="l" rtl="0">
                        <a:lnSpc>
                          <a:spcPct val="100000"/>
                        </a:lnSpc>
                        <a:spcBef>
                          <a:spcPts val="0"/>
                        </a:spcBef>
                        <a:spcAft>
                          <a:spcPts val="0"/>
                        </a:spcAft>
                        <a:buClr>
                          <a:srgbClr val="000000"/>
                        </a:buClr>
                        <a:buSzPts val="1000"/>
                        <a:buFont typeface="Arial"/>
                        <a:buNone/>
                      </a:pPr>
                      <a:r>
                        <a:rPr lang="en" sz="1000" b="1" u="sng" strike="noStrike" cap="none">
                          <a:solidFill>
                            <a:schemeClr val="hlink"/>
                          </a:solidFill>
                          <a:latin typeface="Catamaran"/>
                          <a:ea typeface="Catamaran"/>
                          <a:cs typeface="Catamaran"/>
                          <a:sym typeface="Catamaran"/>
                        </a:rPr>
                        <a:t>Modalities</a:t>
                      </a:r>
                      <a:endParaRPr sz="1000" b="1" u="sng" strike="noStrike" cap="none">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u="none" strike="noStrike" cap="none">
                          <a:solidFill>
                            <a:schemeClr val="dk1"/>
                          </a:solidFill>
                          <a:latin typeface="Catamaran"/>
                          <a:ea typeface="Catamaran"/>
                          <a:cs typeface="Catamaran"/>
                          <a:sym typeface="Catamaran"/>
                        </a:rPr>
                        <a:t>Video, images, speech, text, sensor data (time series), etc.</a:t>
                      </a:r>
                      <a:endParaRPr sz="1000" u="none" strike="noStrike" cap="none">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marR="0" lvl="0" indent="0" algn="l" rtl="0">
                        <a:lnSpc>
                          <a:spcPct val="100000"/>
                        </a:lnSpc>
                        <a:spcBef>
                          <a:spcPts val="0"/>
                        </a:spcBef>
                        <a:spcAft>
                          <a:spcPts val="0"/>
                        </a:spcAft>
                        <a:buClr>
                          <a:srgbClr val="000000"/>
                        </a:buClr>
                        <a:buSzPts val="1000"/>
                        <a:buFont typeface="Arial"/>
                        <a:buNone/>
                      </a:pPr>
                      <a:r>
                        <a:rPr lang="en" sz="1000" b="1" u="sng" strike="noStrike" cap="none">
                          <a:solidFill>
                            <a:schemeClr val="hlink"/>
                          </a:solidFill>
                          <a:latin typeface="Catamaran"/>
                          <a:ea typeface="Catamaran"/>
                          <a:cs typeface="Catamaran"/>
                          <a:sym typeface="Catamaran"/>
                        </a:rPr>
                        <a:t>Motivation</a:t>
                      </a:r>
                      <a:endParaRPr sz="1000" b="1" u="sng" strike="noStrike" cap="none">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u="none" strike="noStrike" cap="none">
                          <a:solidFill>
                            <a:schemeClr val="dk1"/>
                          </a:solidFill>
                          <a:latin typeface="Catamaran"/>
                          <a:ea typeface="Catamaran"/>
                          <a:cs typeface="Catamaran"/>
                          <a:sym typeface="Catamaran"/>
                        </a:rPr>
                        <a:t>This capability allows multimodal AI to develop a more comprehensive and nuanced understanding of the environment or situation it is analyzing. By processing a richer set of information, these systems can exhibit more advanced reasoning and problem-solving capabilities, mirroring the complexity of human sensory perception</a:t>
                      </a:r>
                      <a:endParaRPr sz="1000" u="none" strike="noStrike" cap="none">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marR="0" lvl="0" indent="0" algn="l" rtl="0">
                        <a:lnSpc>
                          <a:spcPct val="100000"/>
                        </a:lnSpc>
                        <a:spcBef>
                          <a:spcPts val="0"/>
                        </a:spcBef>
                        <a:spcAft>
                          <a:spcPts val="0"/>
                        </a:spcAft>
                        <a:buClr>
                          <a:srgbClr val="000000"/>
                        </a:buClr>
                        <a:buSzPts val="1000"/>
                        <a:buFont typeface="Arial"/>
                        <a:buNone/>
                      </a:pPr>
                      <a:r>
                        <a:rPr lang="en" sz="1000" b="1" u="sng" strike="noStrike" cap="none">
                          <a:solidFill>
                            <a:schemeClr val="hlink"/>
                          </a:solidFill>
                          <a:latin typeface="Catamaran"/>
                          <a:ea typeface="Catamaran"/>
                          <a:cs typeface="Catamaran"/>
                          <a:sym typeface="Catamaran"/>
                        </a:rPr>
                        <a:t>Basic Example</a:t>
                      </a:r>
                      <a:endParaRPr sz="1000" b="1" u="sng" strike="noStrike" cap="none">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u="none" strike="noStrike" cap="none">
                          <a:solidFill>
                            <a:schemeClr val="dk1"/>
                          </a:solidFill>
                          <a:latin typeface="Catamaran"/>
                          <a:ea typeface="Catamaran"/>
                          <a:cs typeface="Catamaran"/>
                          <a:sym typeface="Catamaran"/>
                        </a:rPr>
                        <a:t>Multimodal model can take an image and a text description as input and generate a relevant video, showcasing its ability to process and produce information across different modalities</a:t>
                      </a:r>
                      <a:endParaRPr sz="1000" u="none" strike="noStrike" cap="none">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marR="0" lvl="0" indent="0" algn="l" rtl="0">
                        <a:lnSpc>
                          <a:spcPct val="100000"/>
                        </a:lnSpc>
                        <a:spcBef>
                          <a:spcPts val="0"/>
                        </a:spcBef>
                        <a:spcAft>
                          <a:spcPts val="0"/>
                        </a:spcAft>
                        <a:buClr>
                          <a:srgbClr val="000000"/>
                        </a:buClr>
                        <a:buSzPts val="1000"/>
                        <a:buFont typeface="Arial"/>
                        <a:buNone/>
                      </a:pPr>
                      <a:r>
                        <a:rPr lang="en" sz="1000" b="1" u="sng" strike="noStrike" cap="none">
                          <a:solidFill>
                            <a:schemeClr val="dk1"/>
                          </a:solidFill>
                          <a:latin typeface="Catamaran"/>
                          <a:ea typeface="Catamaran"/>
                          <a:cs typeface="Catamaran"/>
                          <a:sym typeface="Catamaran"/>
                        </a:rPr>
                        <a:t>Applications</a:t>
                      </a:r>
                      <a:endParaRPr sz="1000" b="1" u="sng" strike="noStrike" cap="none">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u="none" strike="noStrike" cap="none">
                          <a:solidFill>
                            <a:schemeClr val="dk1"/>
                          </a:solidFill>
                          <a:latin typeface="Catamaran"/>
                          <a:ea typeface="Catamaran"/>
                          <a:cs typeface="Catamaran"/>
                          <a:sym typeface="Catamaran"/>
                        </a:rPr>
                        <a:t>Human Computer Interaction (HCI), Autonomous Vehicles, Customer Service, MLLMs, etc.</a:t>
                      </a:r>
                      <a:endParaRPr sz="1000" u="none" strike="noStrike" cap="none">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marR="0" lvl="0" indent="0" algn="l" rtl="0">
                        <a:lnSpc>
                          <a:spcPct val="100000"/>
                        </a:lnSpc>
                        <a:spcBef>
                          <a:spcPts val="0"/>
                        </a:spcBef>
                        <a:spcAft>
                          <a:spcPts val="0"/>
                        </a:spcAft>
                        <a:buClr>
                          <a:srgbClr val="000000"/>
                        </a:buClr>
                        <a:buSzPts val="1000"/>
                        <a:buFont typeface="Arial"/>
                        <a:buNone/>
                      </a:pPr>
                      <a:r>
                        <a:rPr lang="en" sz="1000" b="1" u="sng" strike="noStrike" cap="none">
                          <a:solidFill>
                            <a:schemeClr val="dk1"/>
                          </a:solidFill>
                          <a:latin typeface="Catamaran"/>
                          <a:ea typeface="Catamaran"/>
                          <a:cs typeface="Catamaran"/>
                          <a:sym typeface="Catamaran"/>
                        </a:rPr>
                        <a:t>Conclusion</a:t>
                      </a:r>
                      <a:r>
                        <a:rPr lang="en" sz="1000" b="1" u="none" strike="noStrike" cap="none">
                          <a:solidFill>
                            <a:schemeClr val="dk1"/>
                          </a:solidFill>
                          <a:latin typeface="Catamaran"/>
                          <a:ea typeface="Catamaran"/>
                          <a:cs typeface="Catamaran"/>
                          <a:sym typeface="Catamaran"/>
                        </a:rPr>
                        <a:t> </a:t>
                      </a:r>
                      <a:endParaRPr sz="1000" b="1" u="none" strike="noStrike" cap="none">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u="none" strike="noStrike" cap="none">
                          <a:solidFill>
                            <a:schemeClr val="dk1"/>
                          </a:solidFill>
                          <a:latin typeface="Catamaran"/>
                          <a:ea typeface="Catamaran"/>
                          <a:cs typeface="Catamaran"/>
                          <a:sym typeface="Catamaran"/>
                        </a:rPr>
                        <a:t>The versatility and enhanced understanding offered by multimodal AI are driving its adoption across a wide range of industries, promising to revolutionize how we interact with technology and solve complex real-world problems</a:t>
                      </a:r>
                      <a:endParaRPr sz="1000" u="none" strike="noStrike" cap="none">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76"/>
          <p:cNvSpPr txBox="1">
            <a:spLocks noGrp="1"/>
          </p:cNvSpPr>
          <p:nvPr>
            <p:ph type="title"/>
          </p:nvPr>
        </p:nvSpPr>
        <p:spPr>
          <a:xfrm>
            <a:off x="1036480" y="80901"/>
            <a:ext cx="6916200" cy="1006494"/>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SzPts val="3200"/>
              <a:buNone/>
            </a:pPr>
            <a:r>
              <a:rPr lang="en" sz="2000"/>
              <a:t>Conclusion and Future Work</a:t>
            </a:r>
            <a:endParaRPr sz="2000"/>
          </a:p>
        </p:txBody>
      </p:sp>
      <p:sp>
        <p:nvSpPr>
          <p:cNvPr id="368" name="Google Shape;368;p76"/>
          <p:cNvSpPr txBox="1">
            <a:spLocks noGrp="1"/>
          </p:cNvSpPr>
          <p:nvPr>
            <p:ph type="subTitle" idx="1"/>
          </p:nvPr>
        </p:nvSpPr>
        <p:spPr>
          <a:xfrm>
            <a:off x="326219" y="1280160"/>
            <a:ext cx="8333397" cy="3387025"/>
          </a:xfrm>
          <a:prstGeom prst="rect">
            <a:avLst/>
          </a:prstGeom>
          <a:noFill/>
          <a:ln>
            <a:noFill/>
          </a:ln>
        </p:spPr>
        <p:txBody>
          <a:bodyPr spcFirstLastPara="1" wrap="square" lIns="72000" tIns="91425" rIns="91425" bIns="91425" anchor="t" anchorCtr="0">
            <a:noAutofit/>
          </a:bodyPr>
          <a:lstStyle/>
          <a:p>
            <a:pPr marL="457200" lvl="0" indent="-304800" algn="l" rtl="0">
              <a:lnSpc>
                <a:spcPct val="100000"/>
              </a:lnSpc>
              <a:spcBef>
                <a:spcPts val="0"/>
              </a:spcBef>
              <a:spcAft>
                <a:spcPts val="0"/>
              </a:spcAft>
              <a:buSzPts val="1200"/>
              <a:buNone/>
            </a:pPr>
            <a:r>
              <a:rPr lang="en"/>
              <a:t>Conclusion:</a:t>
            </a:r>
            <a:endParaRPr/>
          </a:p>
          <a:p>
            <a:pPr marL="628650" lvl="0" indent="-171450" algn="l" rtl="0">
              <a:lnSpc>
                <a:spcPct val="100000"/>
              </a:lnSpc>
              <a:spcBef>
                <a:spcPts val="0"/>
              </a:spcBef>
              <a:spcAft>
                <a:spcPts val="0"/>
              </a:spcAft>
              <a:buSzPts val="1200"/>
              <a:buFont typeface="Noto Sans Symbols"/>
              <a:buChar char="➢"/>
            </a:pPr>
            <a:r>
              <a:rPr lang="en" sz="1200" b="1"/>
              <a:t>Enhanced MLLM Capabilities: </a:t>
            </a:r>
            <a:r>
              <a:rPr lang="en" sz="1200"/>
              <a:t>Introduced Wiki-LLaVA, the first MLLM augmented with a hierarchical retrieval module, enabling the integration of external knowledge into multimodal question answering</a:t>
            </a:r>
            <a:endParaRPr/>
          </a:p>
          <a:p>
            <a:pPr marL="628650" lvl="0" indent="-171450" algn="l" rtl="0">
              <a:lnSpc>
                <a:spcPct val="100000"/>
              </a:lnSpc>
              <a:spcBef>
                <a:spcPts val="0"/>
              </a:spcBef>
              <a:spcAft>
                <a:spcPts val="0"/>
              </a:spcAft>
              <a:buSzPts val="1200"/>
              <a:buFont typeface="Noto Sans Symbols"/>
              <a:buChar char="➢"/>
            </a:pPr>
            <a:r>
              <a:rPr lang="en" sz="1200" b="1"/>
              <a:t>Improved Answer Precision: </a:t>
            </a:r>
            <a:r>
              <a:rPr lang="en" sz="1200"/>
              <a:t>Demonstrated that incorporating retrieved external information allows the model to provide more accurate and contextually relevant responses, especially for queries requiring specific knowledge</a:t>
            </a:r>
            <a:endParaRPr/>
          </a:p>
          <a:p>
            <a:pPr marL="628650" lvl="0" indent="-171450" algn="l" rtl="0">
              <a:lnSpc>
                <a:spcPct val="100000"/>
              </a:lnSpc>
              <a:spcBef>
                <a:spcPts val="0"/>
              </a:spcBef>
              <a:spcAft>
                <a:spcPts val="0"/>
              </a:spcAft>
              <a:buSzPts val="1200"/>
              <a:buFont typeface="Noto Sans Symbols"/>
              <a:buChar char="➢"/>
            </a:pPr>
            <a:r>
              <a:rPr lang="en" sz="1200" b="1"/>
              <a:t>Architecture Flexibility: </a:t>
            </a:r>
            <a:r>
              <a:rPr lang="en" sz="1200"/>
              <a:t>Achieved these enhancements without altering the underlying MLLM structure, showcasing the adaptability and scalability of the retrieval-augmented approach</a:t>
            </a:r>
            <a:endParaRPr/>
          </a:p>
          <a:p>
            <a:pPr marL="457200" lvl="0" indent="-304800" algn="l" rtl="0">
              <a:lnSpc>
                <a:spcPct val="100000"/>
              </a:lnSpc>
              <a:spcBef>
                <a:spcPts val="0"/>
              </a:spcBef>
              <a:spcAft>
                <a:spcPts val="0"/>
              </a:spcAft>
              <a:buSzPts val="1200"/>
              <a:buNone/>
            </a:pPr>
            <a:r>
              <a:rPr lang="en"/>
              <a:t>Future Work:</a:t>
            </a:r>
            <a:endParaRPr/>
          </a:p>
          <a:p>
            <a:pPr marL="457200" lvl="0" indent="-304800" algn="l" rtl="0">
              <a:lnSpc>
                <a:spcPct val="100000"/>
              </a:lnSpc>
              <a:spcBef>
                <a:spcPts val="0"/>
              </a:spcBef>
              <a:spcAft>
                <a:spcPts val="0"/>
              </a:spcAft>
              <a:buSzPts val="1200"/>
              <a:buFont typeface="Noto Sans Symbols"/>
              <a:buChar char="➢"/>
            </a:pPr>
            <a:r>
              <a:rPr lang="en" sz="1200" b="1"/>
              <a:t>Expanding Knowledge Sources</a:t>
            </a:r>
            <a:r>
              <a:rPr lang="en" sz="1200"/>
              <a:t>: Plan to incorporate a broader range of external knowledge bases, including domain-specific and multilingual datasets, to further enhance the model's versatility </a:t>
            </a:r>
            <a:endParaRPr/>
          </a:p>
          <a:p>
            <a:pPr marL="457200" lvl="0" indent="-304800" algn="l" rtl="0">
              <a:lnSpc>
                <a:spcPct val="100000"/>
              </a:lnSpc>
              <a:spcBef>
                <a:spcPts val="0"/>
              </a:spcBef>
              <a:spcAft>
                <a:spcPts val="0"/>
              </a:spcAft>
              <a:buSzPts val="1200"/>
              <a:buFont typeface="Noto Sans Symbols"/>
              <a:buChar char="➢"/>
            </a:pPr>
            <a:r>
              <a:rPr lang="en" sz="1200" b="1"/>
              <a:t>Advanced Retrieval Techniques</a:t>
            </a:r>
            <a:r>
              <a:rPr lang="en" sz="1200"/>
              <a:t>: Explore more sophisticated retrieval methods, such as semantic search and context-aware ranking, to improve the relevance and quality of the retrieved information</a:t>
            </a:r>
            <a:endParaRPr/>
          </a:p>
          <a:p>
            <a:pPr marL="457200" lvl="0" indent="-304800" algn="l" rtl="0">
              <a:lnSpc>
                <a:spcPct val="100000"/>
              </a:lnSpc>
              <a:spcBef>
                <a:spcPts val="0"/>
              </a:spcBef>
              <a:spcAft>
                <a:spcPts val="0"/>
              </a:spcAft>
              <a:buSzPts val="1200"/>
              <a:buFont typeface="Noto Sans Symbols"/>
              <a:buChar char="➢"/>
            </a:pPr>
            <a:r>
              <a:rPr lang="en" sz="1200" b="1"/>
              <a:t>Real-World Applications</a:t>
            </a:r>
            <a:r>
              <a:rPr lang="en" sz="1200"/>
              <a:t>: Aim to apply Wiki-LLaVA in practical scenarios like education, healthcare, and customer support, assessing its performance and utility in real-world tasks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pic>
        <p:nvPicPr>
          <p:cNvPr id="373" name="Google Shape;373;p77" title="3d-rendering-futuristic-technologies (1).jpg"/>
          <p:cNvPicPr preferRelativeResize="0">
            <a:picLocks noGrp="1"/>
          </p:cNvPicPr>
          <p:nvPr>
            <p:ph type="pic" idx="2"/>
          </p:nvPr>
        </p:nvPicPr>
        <p:blipFill rotWithShape="1">
          <a:blip r:embed="rId3">
            <a:alphaModFix/>
          </a:blip>
          <a:srcRect t="8853" b="8862"/>
          <a:stretch/>
        </p:blipFill>
        <p:spPr>
          <a:xfrm flipH="1">
            <a:off x="0" y="0"/>
            <a:ext cx="9144003" cy="5143502"/>
          </a:xfrm>
          <a:prstGeom prst="rect">
            <a:avLst/>
          </a:prstGeom>
          <a:noFill/>
          <a:ln>
            <a:noFill/>
          </a:ln>
        </p:spPr>
      </p:pic>
      <p:sp>
        <p:nvSpPr>
          <p:cNvPr id="374" name="Google Shape;374;p77"/>
          <p:cNvSpPr txBox="1">
            <a:spLocks noGrp="1"/>
          </p:cNvSpPr>
          <p:nvPr>
            <p:ph type="title"/>
          </p:nvPr>
        </p:nvSpPr>
        <p:spPr>
          <a:xfrm flipH="1">
            <a:off x="4180114" y="2970300"/>
            <a:ext cx="5167993" cy="2173200"/>
          </a:xfrm>
          <a:prstGeom prst="rect">
            <a:avLst/>
          </a:prstGeom>
          <a:noFill/>
          <a:ln>
            <a:noFill/>
          </a:ln>
          <a:effectLst>
            <a:outerShdw blurRad="57150" dist="19050" dir="5400000" algn="bl" rotWithShape="0">
              <a:srgbClr val="000000">
                <a:alpha val="49803"/>
              </a:srgbClr>
            </a:outerShdw>
          </a:effectLst>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800"/>
              <a:buNone/>
            </a:pPr>
            <a:r>
              <a:rPr lang="en" sz="3600"/>
              <a:t>Benchmarks &amp; Evaluation Protocols</a:t>
            </a:r>
            <a:endParaRPr sz="3600"/>
          </a:p>
        </p:txBody>
      </p:sp>
      <p:sp>
        <p:nvSpPr>
          <p:cNvPr id="375" name="Google Shape;375;p77"/>
          <p:cNvSpPr txBox="1"/>
          <p:nvPr/>
        </p:nvSpPr>
        <p:spPr>
          <a:xfrm flipH="1">
            <a:off x="1591907" y="1151164"/>
            <a:ext cx="2683393" cy="1575707"/>
          </a:xfrm>
          <a:prstGeom prst="rect">
            <a:avLst/>
          </a:prstGeom>
          <a:noFill/>
          <a:ln>
            <a:noFill/>
          </a:ln>
          <a:effectLst>
            <a:outerShdw blurRad="57150" dist="19050" dir="5400000" algn="bl" rotWithShape="0">
              <a:srgbClr val="000000">
                <a:alpha val="49803"/>
              </a:srgbClr>
            </a:outerShdw>
          </a:effectLst>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chemeClr val="dk1"/>
              </a:buClr>
              <a:buSzPts val="4800"/>
              <a:buFont typeface="Bai Jamjuree"/>
              <a:buNone/>
            </a:pPr>
            <a:r>
              <a:rPr lang="en" sz="5000" b="1" i="0" u="none" strike="noStrike" cap="none">
                <a:solidFill>
                  <a:schemeClr val="dk1"/>
                </a:solidFill>
                <a:latin typeface="Bai Jamjuree"/>
                <a:ea typeface="Bai Jamjuree"/>
                <a:cs typeface="Bai Jamjuree"/>
                <a:sym typeface="Bai Jamjuree"/>
              </a:rPr>
              <a:t>3</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78"/>
          <p:cNvSpPr txBox="1">
            <a:spLocks noGrp="1"/>
          </p:cNvSpPr>
          <p:nvPr>
            <p:ph type="title"/>
          </p:nvPr>
        </p:nvSpPr>
        <p:spPr>
          <a:xfrm>
            <a:off x="1036480" y="80901"/>
            <a:ext cx="6916200" cy="1006494"/>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SzPts val="3200"/>
              <a:buNone/>
            </a:pPr>
            <a:r>
              <a:rPr lang="en" sz="2000"/>
              <a:t>Paper 3: ConCon-Chi: Concept-Context Chimera Benchmark for Personalized Vision-Language Tasks</a:t>
            </a:r>
            <a:endParaRPr sz="2000"/>
          </a:p>
        </p:txBody>
      </p:sp>
      <p:sp>
        <p:nvSpPr>
          <p:cNvPr id="381" name="Google Shape;381;p78"/>
          <p:cNvSpPr txBox="1">
            <a:spLocks noGrp="1"/>
          </p:cNvSpPr>
          <p:nvPr>
            <p:ph type="subTitle" idx="1"/>
          </p:nvPr>
        </p:nvSpPr>
        <p:spPr>
          <a:xfrm>
            <a:off x="331161" y="1324646"/>
            <a:ext cx="8333397" cy="3209086"/>
          </a:xfrm>
          <a:prstGeom prst="rect">
            <a:avLst/>
          </a:prstGeom>
          <a:noFill/>
          <a:ln>
            <a:noFill/>
          </a:ln>
        </p:spPr>
        <p:txBody>
          <a:bodyPr spcFirstLastPara="1" wrap="square" lIns="72000" tIns="91425" rIns="91425" bIns="91425" anchor="t" anchorCtr="0">
            <a:noAutofit/>
          </a:bodyPr>
          <a:lstStyle/>
          <a:p>
            <a:pPr marL="457200" lvl="0" indent="-304800" algn="l" rtl="0">
              <a:lnSpc>
                <a:spcPct val="100000"/>
              </a:lnSpc>
              <a:spcBef>
                <a:spcPts val="0"/>
              </a:spcBef>
              <a:spcAft>
                <a:spcPts val="0"/>
              </a:spcAft>
              <a:buSzPts val="1200"/>
              <a:buNone/>
            </a:pPr>
            <a:r>
              <a:rPr lang="en"/>
              <a:t>Problem:</a:t>
            </a:r>
            <a:endParaRPr/>
          </a:p>
          <a:p>
            <a:pPr marL="628650" lvl="0" indent="-171450" algn="l" rtl="0">
              <a:lnSpc>
                <a:spcPct val="100000"/>
              </a:lnSpc>
              <a:spcBef>
                <a:spcPts val="0"/>
              </a:spcBef>
              <a:spcAft>
                <a:spcPts val="0"/>
              </a:spcAft>
              <a:buSzPts val="1200"/>
              <a:buFont typeface="Noto Sans Symbols"/>
              <a:buChar char="➢"/>
            </a:pPr>
            <a:r>
              <a:rPr lang="en" sz="1200"/>
              <a:t>While recent Vision-Language Models (VLMs) have shown remarkable progress in open-vocabulary tasks, their effectiveness with dealing with specific or uncommon concepts, particularly in personalized settings, remains unexplored</a:t>
            </a:r>
            <a:endParaRPr/>
          </a:p>
          <a:p>
            <a:pPr marL="457200" lvl="0" indent="0" algn="l" rtl="0">
              <a:lnSpc>
                <a:spcPct val="100000"/>
              </a:lnSpc>
              <a:spcBef>
                <a:spcPts val="0"/>
              </a:spcBef>
              <a:spcAft>
                <a:spcPts val="0"/>
              </a:spcAft>
              <a:buSzPts val="1200"/>
              <a:buNone/>
            </a:pPr>
            <a:endParaRPr sz="1200"/>
          </a:p>
          <a:p>
            <a:pPr marL="628650" lvl="0" indent="-171450" algn="l" rtl="0">
              <a:lnSpc>
                <a:spcPct val="100000"/>
              </a:lnSpc>
              <a:spcBef>
                <a:spcPts val="0"/>
              </a:spcBef>
              <a:spcAft>
                <a:spcPts val="0"/>
              </a:spcAft>
              <a:buSzPts val="1200"/>
              <a:buFont typeface="Noto Sans Symbols"/>
              <a:buChar char="➢"/>
            </a:pPr>
            <a:r>
              <a:rPr lang="en" sz="1200"/>
              <a:t>Existing benchmark datasets for personalized concept learning often fall short in adequately evaluating two critical properties: the ability of models to learn truly new meanings and their capacity to compose these newly learned meanings with known contexts</a:t>
            </a:r>
            <a:endParaRPr sz="1200"/>
          </a:p>
          <a:p>
            <a:pPr marL="457200" lvl="0" indent="-304800" algn="l" rtl="0">
              <a:lnSpc>
                <a:spcPct val="100000"/>
              </a:lnSpc>
              <a:spcBef>
                <a:spcPts val="0"/>
              </a:spcBef>
              <a:spcAft>
                <a:spcPts val="0"/>
              </a:spcAft>
              <a:buSzPts val="1200"/>
              <a:buNone/>
            </a:pPr>
            <a:r>
              <a:rPr lang="en"/>
              <a:t>Motivation:</a:t>
            </a:r>
            <a:endParaRPr/>
          </a:p>
          <a:p>
            <a:pPr marL="457200" lvl="0" indent="-304800" algn="l" rtl="0">
              <a:lnSpc>
                <a:spcPct val="100000"/>
              </a:lnSpc>
              <a:spcBef>
                <a:spcPts val="0"/>
              </a:spcBef>
              <a:spcAft>
                <a:spcPts val="0"/>
              </a:spcAft>
              <a:buSzPts val="1200"/>
              <a:buFont typeface="Noto Sans Symbols"/>
              <a:buChar char="➢"/>
            </a:pPr>
            <a:r>
              <a:rPr lang="en" sz="1200"/>
              <a:t>Create a benchmark that specifically assesses the models' ability to learn genuinely novel concepts and to understand how these concepts can be composed with a diverse range of known contextual information</a:t>
            </a:r>
            <a:endParaRPr/>
          </a:p>
          <a:p>
            <a:pPr marL="152400" lvl="0" indent="0" algn="l" rtl="0">
              <a:lnSpc>
                <a:spcPct val="100000"/>
              </a:lnSpc>
              <a:spcBef>
                <a:spcPts val="0"/>
              </a:spcBef>
              <a:spcAft>
                <a:spcPts val="0"/>
              </a:spcAft>
              <a:buSzPts val="1200"/>
              <a:buNone/>
            </a:pPr>
            <a:endParaRPr sz="1200"/>
          </a:p>
          <a:p>
            <a:pPr marL="457200" lvl="0" indent="-304800" algn="l" rtl="0">
              <a:lnSpc>
                <a:spcPct val="100000"/>
              </a:lnSpc>
              <a:spcBef>
                <a:spcPts val="0"/>
              </a:spcBef>
              <a:spcAft>
                <a:spcPts val="0"/>
              </a:spcAft>
              <a:buSzPts val="1200"/>
              <a:buFont typeface="Noto Sans Symbols"/>
              <a:buChar char="➢"/>
            </a:pPr>
            <a:r>
              <a:rPr lang="en" sz="1200"/>
              <a:t>Create a new dataset that allows for a more thorough evaluation of personalized VLMs</a:t>
            </a:r>
            <a:endParaRPr sz="12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79"/>
          <p:cNvSpPr txBox="1">
            <a:spLocks noGrp="1"/>
          </p:cNvSpPr>
          <p:nvPr>
            <p:ph type="title"/>
          </p:nvPr>
        </p:nvSpPr>
        <p:spPr>
          <a:xfrm>
            <a:off x="720000" y="136381"/>
            <a:ext cx="7704000" cy="659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3200"/>
              <a:buNone/>
            </a:pPr>
            <a:r>
              <a:rPr lang="en" sz="2000"/>
              <a:t>Dataset Structure</a:t>
            </a:r>
            <a:endParaRPr sz="2000"/>
          </a:p>
        </p:txBody>
      </p:sp>
      <p:pic>
        <p:nvPicPr>
          <p:cNvPr id="387" name="Google Shape;387;p79"/>
          <p:cNvPicPr preferRelativeResize="0"/>
          <p:nvPr/>
        </p:nvPicPr>
        <p:blipFill rotWithShape="1">
          <a:blip r:embed="rId3">
            <a:alphaModFix/>
          </a:blip>
          <a:srcRect/>
          <a:stretch/>
        </p:blipFill>
        <p:spPr>
          <a:xfrm>
            <a:off x="1565181" y="888829"/>
            <a:ext cx="6013637" cy="3365842"/>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80"/>
          <p:cNvSpPr txBox="1">
            <a:spLocks noGrp="1"/>
          </p:cNvSpPr>
          <p:nvPr>
            <p:ph type="body" idx="1"/>
          </p:nvPr>
        </p:nvSpPr>
        <p:spPr>
          <a:xfrm>
            <a:off x="228600" y="199800"/>
            <a:ext cx="8686800" cy="3610200"/>
          </a:xfrm>
          <a:prstGeom prst="rect">
            <a:avLst/>
          </a:prstGeom>
          <a:noFill/>
          <a:ln>
            <a:noFill/>
          </a:ln>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SzPts val="1200"/>
              <a:buFont typeface="Noto Sans Symbols"/>
              <a:buChar char="■"/>
            </a:pPr>
            <a:r>
              <a:rPr lang="en"/>
              <a:t>The ConCon-Chi dataset includes a total of 20 concepts, 6 of which are novel "chimeric" concepts and 14 are common concepts. These concepts were then photographed in a diverse set of 101 contexts, which were further categorized into 9 different kinds. The chimeric concepts were specifically designed by physically crafting objects that combined features of two unrelated existing concepts, such as a snake + an alien</a:t>
            </a:r>
            <a:endParaRPr/>
          </a:p>
          <a:p>
            <a:pPr marL="457200" lvl="0" indent="-228600" algn="l" rtl="0">
              <a:lnSpc>
                <a:spcPct val="100000"/>
              </a:lnSpc>
              <a:spcBef>
                <a:spcPts val="0"/>
              </a:spcBef>
              <a:spcAft>
                <a:spcPts val="0"/>
              </a:spcAft>
              <a:buSzPts val="1200"/>
              <a:buFont typeface="Noto Sans Symbols"/>
              <a:buNone/>
            </a:pPr>
            <a:endParaRPr/>
          </a:p>
          <a:p>
            <a:pPr marL="457200" lvl="0" indent="-304800" algn="l" rtl="0">
              <a:lnSpc>
                <a:spcPct val="100000"/>
              </a:lnSpc>
              <a:spcBef>
                <a:spcPts val="0"/>
              </a:spcBef>
              <a:spcAft>
                <a:spcPts val="0"/>
              </a:spcAft>
              <a:buSzPts val="1200"/>
              <a:buFont typeface="Noto Sans Symbols"/>
              <a:buChar char="■"/>
            </a:pPr>
            <a:r>
              <a:rPr lang="en"/>
              <a:t>A key aspect of the ConCon-Chi dataset is its structure as a concept-context matrix. This design ensures that multiple concepts appear within the same context, and conversely, each concept is photographed across a wide variety of contexts. This structure is intended to promote the assessment of the models' ability to understand the compositionality of concepts and contexts and to mitigate potential biases that might arise if concepts and contexts were uniquely paired</a:t>
            </a:r>
            <a:endParaRPr/>
          </a:p>
          <a:p>
            <a:pPr marL="457200" lvl="0" indent="-228600" algn="l" rtl="0">
              <a:lnSpc>
                <a:spcPct val="100000"/>
              </a:lnSpc>
              <a:spcBef>
                <a:spcPts val="0"/>
              </a:spcBef>
              <a:spcAft>
                <a:spcPts val="0"/>
              </a:spcAft>
              <a:buSzPts val="1200"/>
              <a:buFont typeface="Noto Sans Symbols"/>
              <a:buNone/>
            </a:pPr>
            <a:endParaRPr/>
          </a:p>
          <a:p>
            <a:pPr marL="457200" lvl="0" indent="-304800" algn="l" rtl="0">
              <a:lnSpc>
                <a:spcPct val="100000"/>
              </a:lnSpc>
              <a:spcBef>
                <a:spcPts val="0"/>
              </a:spcBef>
              <a:spcAft>
                <a:spcPts val="0"/>
              </a:spcAft>
              <a:buSzPts val="1200"/>
              <a:buFont typeface="Noto Sans Symbols"/>
              <a:buChar char="■"/>
            </a:pPr>
            <a:r>
              <a:rPr lang="en"/>
              <a:t>The paper establishes ConCon-Chi as a benchmark for two personalized VL tasks: Text-to-Image Retrieval (TIR) and Text-to-Image Generation (TIG). For the TIR task, the ability of models to learn a concept from a small number of example images and then retrieve images of that concept in various contexts based on textual queries is evaluated. For the TIG task, the benchmark assesses the models' capacity to generate images of a learned concept in different contexts given textual prompts</a:t>
            </a:r>
            <a:endParaRPr/>
          </a:p>
          <a:p>
            <a:pPr marL="457200" lvl="0" indent="-228600" algn="l" rtl="0">
              <a:lnSpc>
                <a:spcPct val="100000"/>
              </a:lnSpc>
              <a:spcBef>
                <a:spcPts val="0"/>
              </a:spcBef>
              <a:spcAft>
                <a:spcPts val="0"/>
              </a:spcAft>
              <a:buSzPts val="1200"/>
              <a:buFont typeface="Noto Sans Symbols"/>
              <a:buNone/>
            </a:pPr>
            <a:endParaRPr/>
          </a:p>
          <a:p>
            <a:pPr marL="457200" lvl="0" indent="-304800" algn="l" rtl="0">
              <a:lnSpc>
                <a:spcPct val="100000"/>
              </a:lnSpc>
              <a:spcBef>
                <a:spcPts val="0"/>
              </a:spcBef>
              <a:spcAft>
                <a:spcPts val="0"/>
              </a:spcAft>
              <a:buSzPts val="1200"/>
              <a:buFont typeface="Noto Sans Symbols"/>
              <a:buChar char="■"/>
            </a:pPr>
            <a:r>
              <a:rPr lang="en"/>
              <a:t>To establish baseline performance, the researchers evaluated several state-of-the-art methods on both the TIR and TIG tasks. The performance of these methods was assessed using standard evaluation metrics</a:t>
            </a:r>
            <a:endParaRPr/>
          </a:p>
        </p:txBody>
      </p:sp>
      <p:sp>
        <p:nvSpPr>
          <p:cNvPr id="393" name="Google Shape;393;p80"/>
          <p:cNvSpPr txBox="1">
            <a:spLocks noGrp="1"/>
          </p:cNvSpPr>
          <p:nvPr>
            <p:ph type="title"/>
          </p:nvPr>
        </p:nvSpPr>
        <p:spPr>
          <a:xfrm>
            <a:off x="228600" y="3810000"/>
            <a:ext cx="8686800" cy="832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
              <a:t>Methodology</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81"/>
          <p:cNvSpPr txBox="1">
            <a:spLocks noGrp="1"/>
          </p:cNvSpPr>
          <p:nvPr>
            <p:ph type="title"/>
          </p:nvPr>
        </p:nvSpPr>
        <p:spPr>
          <a:xfrm>
            <a:off x="720000" y="136381"/>
            <a:ext cx="7704000" cy="659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3200"/>
              <a:buNone/>
            </a:pPr>
            <a:r>
              <a:rPr lang="en" sz="2000"/>
              <a:t>Datasets Comparison</a:t>
            </a:r>
            <a:endParaRPr sz="2000"/>
          </a:p>
        </p:txBody>
      </p:sp>
      <p:pic>
        <p:nvPicPr>
          <p:cNvPr id="399" name="Google Shape;399;p81"/>
          <p:cNvPicPr preferRelativeResize="0"/>
          <p:nvPr/>
        </p:nvPicPr>
        <p:blipFill rotWithShape="1">
          <a:blip r:embed="rId3">
            <a:alphaModFix/>
          </a:blip>
          <a:srcRect/>
          <a:stretch/>
        </p:blipFill>
        <p:spPr>
          <a:xfrm>
            <a:off x="1091744" y="1127494"/>
            <a:ext cx="6960511" cy="288851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82"/>
          <p:cNvSpPr txBox="1">
            <a:spLocks noGrp="1"/>
          </p:cNvSpPr>
          <p:nvPr>
            <p:ph type="title"/>
          </p:nvPr>
        </p:nvSpPr>
        <p:spPr>
          <a:xfrm>
            <a:off x="720000" y="136381"/>
            <a:ext cx="7704000" cy="659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3200"/>
              <a:buNone/>
            </a:pPr>
            <a:r>
              <a:rPr lang="en" sz="2000"/>
              <a:t>Concepts and Contexts</a:t>
            </a:r>
            <a:endParaRPr sz="2000"/>
          </a:p>
        </p:txBody>
      </p:sp>
      <p:pic>
        <p:nvPicPr>
          <p:cNvPr id="405" name="Google Shape;405;p82"/>
          <p:cNvPicPr preferRelativeResize="0"/>
          <p:nvPr/>
        </p:nvPicPr>
        <p:blipFill rotWithShape="1">
          <a:blip r:embed="rId3">
            <a:alphaModFix/>
          </a:blip>
          <a:srcRect/>
          <a:stretch/>
        </p:blipFill>
        <p:spPr>
          <a:xfrm>
            <a:off x="1257315" y="1127494"/>
            <a:ext cx="6629369" cy="288851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83"/>
          <p:cNvSpPr txBox="1">
            <a:spLocks noGrp="1"/>
          </p:cNvSpPr>
          <p:nvPr>
            <p:ph type="title"/>
          </p:nvPr>
        </p:nvSpPr>
        <p:spPr>
          <a:xfrm>
            <a:off x="720000" y="136381"/>
            <a:ext cx="7704000" cy="659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3200"/>
              <a:buNone/>
            </a:pPr>
            <a:r>
              <a:rPr lang="en" sz="2000"/>
              <a:t>Why Both Concepts and Contexts Are Important?</a:t>
            </a:r>
            <a:endParaRPr sz="2000"/>
          </a:p>
        </p:txBody>
      </p:sp>
      <p:pic>
        <p:nvPicPr>
          <p:cNvPr id="411" name="Google Shape;411;p83" title="Снимок экрана 2025-05-13 в 07.04.43.png"/>
          <p:cNvPicPr preferRelativeResize="0"/>
          <p:nvPr/>
        </p:nvPicPr>
        <p:blipFill rotWithShape="1">
          <a:blip r:embed="rId3">
            <a:alphaModFix/>
          </a:blip>
          <a:srcRect t="11603" b="11603"/>
          <a:stretch/>
        </p:blipFill>
        <p:spPr>
          <a:xfrm>
            <a:off x="988662" y="1055480"/>
            <a:ext cx="7166674" cy="312261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84"/>
          <p:cNvSpPr txBox="1">
            <a:spLocks noGrp="1"/>
          </p:cNvSpPr>
          <p:nvPr>
            <p:ph type="title"/>
          </p:nvPr>
        </p:nvSpPr>
        <p:spPr>
          <a:xfrm>
            <a:off x="720000" y="136381"/>
            <a:ext cx="7704000" cy="659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3200"/>
              <a:buNone/>
            </a:pPr>
            <a:r>
              <a:rPr lang="en" sz="2000"/>
              <a:t>Performance of the SOTA methods</a:t>
            </a:r>
            <a:endParaRPr sz="2000"/>
          </a:p>
        </p:txBody>
      </p:sp>
      <p:pic>
        <p:nvPicPr>
          <p:cNvPr id="417" name="Google Shape;417;p84" title="Снимок экрана 2025-05-13 в 07.31.58.png"/>
          <p:cNvPicPr preferRelativeResize="0"/>
          <p:nvPr/>
        </p:nvPicPr>
        <p:blipFill rotWithShape="1">
          <a:blip r:embed="rId3">
            <a:alphaModFix/>
          </a:blip>
          <a:srcRect t="445" b="455"/>
          <a:stretch/>
        </p:blipFill>
        <p:spPr>
          <a:xfrm>
            <a:off x="988662" y="1055480"/>
            <a:ext cx="7166672" cy="312262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85"/>
          <p:cNvSpPr txBox="1">
            <a:spLocks noGrp="1"/>
          </p:cNvSpPr>
          <p:nvPr>
            <p:ph type="title"/>
          </p:nvPr>
        </p:nvSpPr>
        <p:spPr>
          <a:xfrm>
            <a:off x="228600" y="3364800"/>
            <a:ext cx="4343100" cy="12780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
              <a:t>Conclusion</a:t>
            </a:r>
            <a:endParaRPr/>
          </a:p>
        </p:txBody>
      </p:sp>
      <p:pic>
        <p:nvPicPr>
          <p:cNvPr id="423" name="Google Shape;423;p85" title="futurism-perspective-digital-nomads-lifestyle (5).jpg"/>
          <p:cNvPicPr preferRelativeResize="0">
            <a:picLocks noGrp="1"/>
          </p:cNvPicPr>
          <p:nvPr>
            <p:ph type="pic" idx="2"/>
          </p:nvPr>
        </p:nvPicPr>
        <p:blipFill rotWithShape="1">
          <a:blip r:embed="rId3">
            <a:alphaModFix/>
          </a:blip>
          <a:srcRect t="12052" b="12052"/>
          <a:stretch/>
        </p:blipFill>
        <p:spPr>
          <a:xfrm flipH="1">
            <a:off x="4888575" y="0"/>
            <a:ext cx="4255425" cy="5143501"/>
          </a:xfrm>
          <a:prstGeom prst="rect">
            <a:avLst/>
          </a:prstGeom>
          <a:noFill/>
          <a:ln>
            <a:noFill/>
          </a:ln>
        </p:spPr>
      </p:pic>
      <p:sp>
        <p:nvSpPr>
          <p:cNvPr id="424" name="Google Shape;424;p85"/>
          <p:cNvSpPr txBox="1">
            <a:spLocks noGrp="1"/>
          </p:cNvSpPr>
          <p:nvPr>
            <p:ph type="subTitle" idx="1"/>
          </p:nvPr>
        </p:nvSpPr>
        <p:spPr>
          <a:xfrm>
            <a:off x="228600" y="0"/>
            <a:ext cx="4343100" cy="3632073"/>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Clr>
                <a:srgbClr val="273D40"/>
              </a:buClr>
              <a:buSzPts val="600"/>
              <a:buFont typeface="Arial"/>
              <a:buNone/>
            </a:pPr>
            <a:r>
              <a:rPr lang="en" b="1"/>
              <a:t>Introduction of a Novel Benchmark</a:t>
            </a:r>
            <a:r>
              <a:rPr lang="en"/>
              <a:t>: The paper presents ConCon-Chi, a benchmark specifically designed to evaluate personalized VL tasks, focusing on the model's ability to learn new concepts from limited examples and apply them across diverse contexts</a:t>
            </a:r>
            <a:endParaRPr/>
          </a:p>
          <a:p>
            <a:pPr marL="0" lvl="0" indent="0" algn="l" rtl="0">
              <a:lnSpc>
                <a:spcPct val="100000"/>
              </a:lnSpc>
              <a:spcBef>
                <a:spcPts val="0"/>
              </a:spcBef>
              <a:spcAft>
                <a:spcPts val="0"/>
              </a:spcAft>
              <a:buClr>
                <a:srgbClr val="273D40"/>
              </a:buClr>
              <a:buSzPts val="600"/>
              <a:buFont typeface="Arial"/>
              <a:buNone/>
            </a:pPr>
            <a:endParaRPr/>
          </a:p>
          <a:p>
            <a:pPr marL="0" lvl="0" indent="0" algn="l" rtl="0">
              <a:lnSpc>
                <a:spcPct val="100000"/>
              </a:lnSpc>
              <a:spcBef>
                <a:spcPts val="0"/>
              </a:spcBef>
              <a:spcAft>
                <a:spcPts val="0"/>
              </a:spcAft>
              <a:buClr>
                <a:srgbClr val="273D40"/>
              </a:buClr>
              <a:buSzPts val="600"/>
              <a:buFont typeface="Arial"/>
              <a:buNone/>
            </a:pPr>
            <a:r>
              <a:rPr lang="en" b="1"/>
              <a:t>Emphasis on Compositional Generalization</a:t>
            </a:r>
            <a:r>
              <a:rPr lang="en"/>
              <a:t>: ConCon-Chi assesses models on their capacity to combine newly learned concepts with various contexts, highlighting the importance of compositionality in personalized vision-language systems</a:t>
            </a:r>
            <a:endParaRPr/>
          </a:p>
          <a:p>
            <a:pPr marL="0" lvl="0" indent="0" algn="l" rtl="0">
              <a:lnSpc>
                <a:spcPct val="100000"/>
              </a:lnSpc>
              <a:spcBef>
                <a:spcPts val="0"/>
              </a:spcBef>
              <a:spcAft>
                <a:spcPts val="0"/>
              </a:spcAft>
              <a:buClr>
                <a:srgbClr val="273D40"/>
              </a:buClr>
              <a:buSzPts val="600"/>
              <a:buFont typeface="Arial"/>
              <a:buNone/>
            </a:pPr>
            <a:endParaRPr/>
          </a:p>
          <a:p>
            <a:pPr marL="0" lvl="0" indent="0" algn="l" rtl="0">
              <a:lnSpc>
                <a:spcPct val="100000"/>
              </a:lnSpc>
              <a:spcBef>
                <a:spcPts val="0"/>
              </a:spcBef>
              <a:spcAft>
                <a:spcPts val="0"/>
              </a:spcAft>
              <a:buClr>
                <a:srgbClr val="273D40"/>
              </a:buClr>
              <a:buSzPts val="600"/>
              <a:buFont typeface="Arial"/>
              <a:buNone/>
            </a:pPr>
            <a:r>
              <a:rPr lang="en" b="1"/>
              <a:t>Identification of Performance Gaps</a:t>
            </a:r>
            <a:r>
              <a:rPr lang="en"/>
              <a:t>: Through evaluations using ConCon-Chi, the study reveals that current SOTA models struggle with personalized tasks, indicating a need for future research to focus on improving models' abilities to learn and generalize new concepts effectively</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59"/>
          <p:cNvSpPr txBox="1">
            <a:spLocks noGrp="1"/>
          </p:cNvSpPr>
          <p:nvPr>
            <p:ph type="title"/>
          </p:nvPr>
        </p:nvSpPr>
        <p:spPr>
          <a:xfrm>
            <a:off x="228600" y="3810000"/>
            <a:ext cx="8686800" cy="832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 sz="2800"/>
              <a:t>Why Multimodal AI in IR?</a:t>
            </a:r>
            <a:endParaRPr sz="2800"/>
          </a:p>
        </p:txBody>
      </p:sp>
      <p:sp>
        <p:nvSpPr>
          <p:cNvPr id="264" name="Google Shape;264;p59"/>
          <p:cNvSpPr txBox="1">
            <a:spLocks noGrp="1"/>
          </p:cNvSpPr>
          <p:nvPr>
            <p:ph type="body" idx="1"/>
          </p:nvPr>
        </p:nvSpPr>
        <p:spPr>
          <a:xfrm>
            <a:off x="228600" y="521224"/>
            <a:ext cx="8686800" cy="32887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1000"/>
              </a:spcBef>
              <a:spcAft>
                <a:spcPts val="0"/>
              </a:spcAft>
              <a:buSzPts val="1200"/>
              <a:buNone/>
            </a:pPr>
            <a:endParaRPr b="1">
              <a:latin typeface="Bai Jamjuree"/>
              <a:ea typeface="Bai Jamjuree"/>
              <a:cs typeface="Bai Jamjuree"/>
              <a:sym typeface="Bai Jamjuree"/>
            </a:endParaRPr>
          </a:p>
          <a:p>
            <a:pPr marL="457200" lvl="0" indent="-304800" algn="l" rtl="0">
              <a:lnSpc>
                <a:spcPct val="100000"/>
              </a:lnSpc>
              <a:spcBef>
                <a:spcPts val="0"/>
              </a:spcBef>
              <a:spcAft>
                <a:spcPts val="0"/>
              </a:spcAft>
              <a:buSzPts val="1200"/>
              <a:buFont typeface="Catamaran Light"/>
              <a:buChar char="●"/>
            </a:pPr>
            <a:r>
              <a:rPr lang="en" u="sng">
                <a:solidFill>
                  <a:schemeClr val="hlink"/>
                </a:solidFill>
              </a:rPr>
              <a:t>Numerous experiments show that user intent can be better captured by incorporating multiple modalities (refer to MIntRec)</a:t>
            </a:r>
            <a:endParaRPr/>
          </a:p>
          <a:p>
            <a:pPr marL="152400" lvl="0" indent="0" algn="l" rtl="0">
              <a:lnSpc>
                <a:spcPct val="100000"/>
              </a:lnSpc>
              <a:spcBef>
                <a:spcPts val="0"/>
              </a:spcBef>
              <a:spcAft>
                <a:spcPts val="0"/>
              </a:spcAft>
              <a:buSzPts val="1200"/>
              <a:buNone/>
            </a:pPr>
            <a:endParaRPr/>
          </a:p>
          <a:p>
            <a:pPr marL="457200" lvl="0" indent="-304800" algn="l" rtl="0">
              <a:lnSpc>
                <a:spcPct val="100000"/>
              </a:lnSpc>
              <a:spcBef>
                <a:spcPts val="0"/>
              </a:spcBef>
              <a:spcAft>
                <a:spcPts val="0"/>
              </a:spcAft>
              <a:buSzPts val="1200"/>
              <a:buFont typeface="Catamaran Light"/>
              <a:buChar char="●"/>
            </a:pPr>
            <a:r>
              <a:rPr lang="en" u="sng">
                <a:solidFill>
                  <a:schemeClr val="hlink"/>
                </a:solidFill>
              </a:rPr>
              <a:t>Traditional IR systems, relying on text, are not that effective when users are seeking information that is best expressed or found in non-textual formats such as images, audio, or video</a:t>
            </a:r>
            <a:endParaRPr/>
          </a:p>
          <a:p>
            <a:pPr marL="152400" lvl="0" indent="0" algn="l" rtl="0">
              <a:lnSpc>
                <a:spcPct val="100000"/>
              </a:lnSpc>
              <a:spcBef>
                <a:spcPts val="0"/>
              </a:spcBef>
              <a:spcAft>
                <a:spcPts val="0"/>
              </a:spcAft>
              <a:buSzPts val="1200"/>
              <a:buNone/>
            </a:pPr>
            <a:endParaRPr/>
          </a:p>
          <a:p>
            <a:pPr marL="457200" lvl="0" indent="-304800" algn="l" rtl="0">
              <a:lnSpc>
                <a:spcPct val="100000"/>
              </a:lnSpc>
              <a:spcBef>
                <a:spcPts val="0"/>
              </a:spcBef>
              <a:spcAft>
                <a:spcPts val="0"/>
              </a:spcAft>
              <a:buSzPts val="1200"/>
              <a:buFont typeface="Catamaran Light"/>
              <a:buChar char="●"/>
            </a:pPr>
            <a:r>
              <a:rPr lang="en" u="sng">
                <a:solidFill>
                  <a:schemeClr val="hlink"/>
                </a:solidFill>
              </a:rPr>
              <a:t>Opportunity to enhance the accuracy and relevance of search results, for example, when the user provides a text description along with an image to refine their search for a specific item</a:t>
            </a:r>
            <a:endParaRPr/>
          </a:p>
          <a:p>
            <a:pPr marL="152400" lvl="0" indent="0" algn="l" rtl="0">
              <a:lnSpc>
                <a:spcPct val="100000"/>
              </a:lnSpc>
              <a:spcBef>
                <a:spcPts val="0"/>
              </a:spcBef>
              <a:spcAft>
                <a:spcPts val="0"/>
              </a:spcAft>
              <a:buSzPts val="1200"/>
              <a:buNone/>
            </a:pPr>
            <a:endParaRPr/>
          </a:p>
          <a:p>
            <a:pPr marL="457200" lvl="0" indent="-304800" algn="l" rtl="0">
              <a:lnSpc>
                <a:spcPct val="100000"/>
              </a:lnSpc>
              <a:spcBef>
                <a:spcPts val="0"/>
              </a:spcBef>
              <a:spcAft>
                <a:spcPts val="0"/>
              </a:spcAft>
              <a:buSzPts val="1200"/>
              <a:buFont typeface="Catamaran Light"/>
              <a:buChar char="●"/>
            </a:pPr>
            <a:r>
              <a:rPr lang="en" u="sng">
                <a:solidFill>
                  <a:schemeClr val="hlink"/>
                </a:solidFill>
              </a:rPr>
              <a:t>Multimodal IR facilitates cross-modal retrieval, allowing users to retrieve information in one modality using a query in another, such as finding images based on a text description or vice versa</a:t>
            </a:r>
            <a:endParaRPr/>
          </a:p>
          <a:p>
            <a:pPr marL="152400" lvl="0" indent="0" algn="l" rtl="0">
              <a:lnSpc>
                <a:spcPct val="100000"/>
              </a:lnSpc>
              <a:spcBef>
                <a:spcPts val="0"/>
              </a:spcBef>
              <a:spcAft>
                <a:spcPts val="0"/>
              </a:spcAft>
              <a:buSzPts val="1200"/>
              <a:buNone/>
            </a:pPr>
            <a:endParaRPr u="sng">
              <a:solidFill>
                <a:schemeClr val="hlink"/>
              </a:solidFill>
            </a:endParaRPr>
          </a:p>
          <a:p>
            <a:pPr marL="457200" lvl="0" indent="-304800" algn="l" rtl="0">
              <a:lnSpc>
                <a:spcPct val="100000"/>
              </a:lnSpc>
              <a:spcBef>
                <a:spcPts val="0"/>
              </a:spcBef>
              <a:spcAft>
                <a:spcPts val="0"/>
              </a:spcAft>
              <a:buSzPts val="1200"/>
              <a:buFont typeface="Catamaran Light"/>
              <a:buChar char="●"/>
            </a:pPr>
            <a:r>
              <a:rPr lang="en" u="sng">
                <a:solidFill>
                  <a:schemeClr val="hlink"/>
                </a:solidFill>
              </a:rPr>
              <a:t>Multimodal RAG systems further enhance information retrieval by augmenting language models with relevant context from multiple modalities, leading to more accurate and contextually rich responses</a:t>
            </a:r>
            <a:endParaRPr/>
          </a:p>
          <a:p>
            <a:pPr marL="152400" lvl="0" indent="0" algn="l" rtl="0">
              <a:lnSpc>
                <a:spcPct val="100000"/>
              </a:lnSpc>
              <a:spcBef>
                <a:spcPts val="0"/>
              </a:spcBef>
              <a:spcAft>
                <a:spcPts val="0"/>
              </a:spcAft>
              <a:buSzPts val="1200"/>
              <a:buNone/>
            </a:pPr>
            <a:endParaRPr u="sng">
              <a:solidFill>
                <a:schemeClr val="hlink"/>
              </a:solidFill>
            </a:endParaRPr>
          </a:p>
          <a:p>
            <a:pPr marL="457200" lvl="0" indent="-304800" algn="l" rtl="0">
              <a:lnSpc>
                <a:spcPct val="100000"/>
              </a:lnSpc>
              <a:spcBef>
                <a:spcPts val="0"/>
              </a:spcBef>
              <a:spcAft>
                <a:spcPts val="0"/>
              </a:spcAft>
              <a:buSzPts val="1200"/>
              <a:buFont typeface="Catamaran Light"/>
              <a:buChar char="●"/>
            </a:pPr>
            <a:r>
              <a:rPr lang="en" u="sng">
                <a:solidFill>
                  <a:schemeClr val="hlink"/>
                </a:solidFill>
              </a:rPr>
              <a:t>Vast amount of multimodal data available today (MIntRec, Social-IQ, CMU-MOSEI, etc.)</a:t>
            </a:r>
            <a:endParaRPr/>
          </a:p>
          <a:p>
            <a:pPr marL="457200" lvl="0" indent="-228600" algn="l" rtl="0">
              <a:lnSpc>
                <a:spcPct val="100000"/>
              </a:lnSpc>
              <a:spcBef>
                <a:spcPts val="0"/>
              </a:spcBef>
              <a:spcAft>
                <a:spcPts val="0"/>
              </a:spcAft>
              <a:buSzPts val="1200"/>
              <a:buFont typeface="Catamaran Ligh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86"/>
          <p:cNvSpPr txBox="1">
            <a:spLocks noGrp="1"/>
          </p:cNvSpPr>
          <p:nvPr>
            <p:ph type="title"/>
          </p:nvPr>
        </p:nvSpPr>
        <p:spPr>
          <a:xfrm>
            <a:off x="310200" y="3891950"/>
            <a:ext cx="8523600" cy="750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200"/>
              <a:buNone/>
            </a:pPr>
            <a:r>
              <a:rPr lang="en"/>
              <a:t>Inspirational Words</a:t>
            </a:r>
            <a:endParaRPr/>
          </a:p>
        </p:txBody>
      </p:sp>
      <p:sp>
        <p:nvSpPr>
          <p:cNvPr id="430" name="Google Shape;430;p86"/>
          <p:cNvSpPr txBox="1">
            <a:spLocks noGrp="1"/>
          </p:cNvSpPr>
          <p:nvPr>
            <p:ph type="subTitle" idx="1"/>
          </p:nvPr>
        </p:nvSpPr>
        <p:spPr>
          <a:xfrm>
            <a:off x="310200" y="2995550"/>
            <a:ext cx="8523600" cy="896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200"/>
              <a:buNone/>
            </a:pPr>
            <a:r>
              <a:rPr lang="en"/>
              <a:t>We believe that Multimodal AI models are essential for reaching AGI, since it is challenging to understand the world via single modality. Despite the recent progress, this research direction remains relatively new, and offers multiple challenges, which can and should be viewed as exciting opportunities</a:t>
            </a:r>
            <a:endParaRPr/>
          </a:p>
        </p:txBody>
      </p:sp>
      <p:pic>
        <p:nvPicPr>
          <p:cNvPr id="431" name="Google Shape;431;p86" title="high-tech-futuristic-urban-travel-people (1).jpg"/>
          <p:cNvPicPr preferRelativeResize="0">
            <a:picLocks noGrp="1"/>
          </p:cNvPicPr>
          <p:nvPr>
            <p:ph type="pic" idx="2"/>
          </p:nvPr>
        </p:nvPicPr>
        <p:blipFill rotWithShape="1">
          <a:blip r:embed="rId3">
            <a:alphaModFix/>
          </a:blip>
          <a:srcRect t="25710" b="25711"/>
          <a:stretch/>
        </p:blipFill>
        <p:spPr>
          <a:xfrm>
            <a:off x="0" y="0"/>
            <a:ext cx="9144003" cy="2919302"/>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pic>
        <p:nvPicPr>
          <p:cNvPr id="436" name="Google Shape;436;p87" title="futurism-perspective-digital-nomads-lifestyle (4).jpg"/>
          <p:cNvPicPr preferRelativeResize="0">
            <a:picLocks noGrp="1"/>
          </p:cNvPicPr>
          <p:nvPr>
            <p:ph type="pic" idx="2"/>
          </p:nvPr>
        </p:nvPicPr>
        <p:blipFill rotWithShape="1">
          <a:blip r:embed="rId3">
            <a:alphaModFix/>
          </a:blip>
          <a:srcRect t="5213" b="5203"/>
          <a:stretch/>
        </p:blipFill>
        <p:spPr>
          <a:xfrm>
            <a:off x="-50" y="0"/>
            <a:ext cx="9144003" cy="5143502"/>
          </a:xfrm>
          <a:prstGeom prst="rect">
            <a:avLst/>
          </a:prstGeom>
          <a:noFill/>
          <a:ln>
            <a:noFill/>
          </a:ln>
        </p:spPr>
      </p:pic>
      <p:sp>
        <p:nvSpPr>
          <p:cNvPr id="437" name="Google Shape;437;p87"/>
          <p:cNvSpPr txBox="1">
            <a:spLocks noGrp="1"/>
          </p:cNvSpPr>
          <p:nvPr>
            <p:ph type="title"/>
          </p:nvPr>
        </p:nvSpPr>
        <p:spPr>
          <a:xfrm>
            <a:off x="217285" y="537335"/>
            <a:ext cx="3946500" cy="884400"/>
          </a:xfrm>
          <a:prstGeom prst="rect">
            <a:avLst/>
          </a:prstGeom>
          <a:noFill/>
          <a:ln>
            <a:noFill/>
          </a:ln>
          <a:effectLst>
            <a:outerShdw blurRad="57150" dist="19050" dir="5400000" algn="bl" rotWithShape="0">
              <a:srgbClr val="000000">
                <a:alpha val="49803"/>
              </a:srgbClr>
            </a:outerShdw>
          </a:effectLst>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3200"/>
              <a:buNone/>
            </a:pPr>
            <a:r>
              <a:rPr lang="en" sz="4400"/>
              <a:t>Thanks!</a:t>
            </a:r>
            <a:endParaRPr sz="4400"/>
          </a:p>
        </p:txBody>
      </p:sp>
      <p:sp>
        <p:nvSpPr>
          <p:cNvPr id="438" name="Google Shape;438;p87"/>
          <p:cNvSpPr txBox="1"/>
          <p:nvPr/>
        </p:nvSpPr>
        <p:spPr>
          <a:xfrm>
            <a:off x="217285" y="3404507"/>
            <a:ext cx="3946500" cy="1092442"/>
          </a:xfrm>
          <a:prstGeom prst="rect">
            <a:avLst/>
          </a:prstGeom>
          <a:noFill/>
          <a:ln>
            <a:noFill/>
          </a:ln>
          <a:effectLst>
            <a:outerShdw blurRad="57150" dist="19050" dir="5400000" algn="bl" rotWithShape="0">
              <a:srgbClr val="000000">
                <a:alpha val="49803"/>
              </a:srgbClr>
            </a:outerShdw>
          </a:effectLst>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chemeClr val="dk1"/>
              </a:buClr>
              <a:buSzPts val="3200"/>
              <a:buFont typeface="Bai Jamjuree"/>
              <a:buNone/>
            </a:pPr>
            <a:r>
              <a:rPr lang="en" sz="3200" b="1" i="0" u="none" strike="noStrike" cap="none">
                <a:solidFill>
                  <a:schemeClr val="dk1"/>
                </a:solidFill>
                <a:latin typeface="Bai Jamjuree"/>
                <a:ea typeface="Bai Jamjuree"/>
                <a:cs typeface="Bai Jamjuree"/>
                <a:sym typeface="Bai Jamjuree"/>
              </a:rPr>
              <a:t>Do you have any questions?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60"/>
          <p:cNvSpPr txBox="1">
            <a:spLocks noGrp="1"/>
          </p:cNvSpPr>
          <p:nvPr>
            <p:ph type="title"/>
          </p:nvPr>
        </p:nvSpPr>
        <p:spPr>
          <a:xfrm>
            <a:off x="1078595" y="209884"/>
            <a:ext cx="4100234" cy="768771"/>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 sz="2800"/>
              <a:t>Topics We Will Cover</a:t>
            </a:r>
            <a:endParaRPr sz="2800"/>
          </a:p>
        </p:txBody>
      </p:sp>
      <p:graphicFrame>
        <p:nvGraphicFramePr>
          <p:cNvPr id="270" name="Google Shape;270;p60"/>
          <p:cNvGraphicFramePr/>
          <p:nvPr/>
        </p:nvGraphicFramePr>
        <p:xfrm>
          <a:off x="793303" y="1288823"/>
          <a:ext cx="7557400" cy="3440550"/>
        </p:xfrm>
        <a:graphic>
          <a:graphicData uri="http://schemas.openxmlformats.org/drawingml/2006/table">
            <a:tbl>
              <a:tblPr firstRow="1" bandRow="1">
                <a:noFill/>
                <a:tableStyleId>{F0BAFE4A-A946-4858-BD7B-98541E82E5CD}</a:tableStyleId>
              </a:tblPr>
              <a:tblGrid>
                <a:gridCol w="1744325">
                  <a:extLst>
                    <a:ext uri="{9D8B030D-6E8A-4147-A177-3AD203B41FA5}">
                      <a16:colId xmlns:a16="http://schemas.microsoft.com/office/drawing/2014/main" val="20000"/>
                    </a:ext>
                  </a:extLst>
                </a:gridCol>
                <a:gridCol w="1253425">
                  <a:extLst>
                    <a:ext uri="{9D8B030D-6E8A-4147-A177-3AD203B41FA5}">
                      <a16:colId xmlns:a16="http://schemas.microsoft.com/office/drawing/2014/main" val="20001"/>
                    </a:ext>
                  </a:extLst>
                </a:gridCol>
                <a:gridCol w="864975">
                  <a:extLst>
                    <a:ext uri="{9D8B030D-6E8A-4147-A177-3AD203B41FA5}">
                      <a16:colId xmlns:a16="http://schemas.microsoft.com/office/drawing/2014/main" val="20002"/>
                    </a:ext>
                  </a:extLst>
                </a:gridCol>
                <a:gridCol w="1744775">
                  <a:extLst>
                    <a:ext uri="{9D8B030D-6E8A-4147-A177-3AD203B41FA5}">
                      <a16:colId xmlns:a16="http://schemas.microsoft.com/office/drawing/2014/main" val="20003"/>
                    </a:ext>
                  </a:extLst>
                </a:gridCol>
                <a:gridCol w="1949900">
                  <a:extLst>
                    <a:ext uri="{9D8B030D-6E8A-4147-A177-3AD203B41FA5}">
                      <a16:colId xmlns:a16="http://schemas.microsoft.com/office/drawing/2014/main" val="20004"/>
                    </a:ext>
                  </a:extLst>
                </a:gridCol>
              </a:tblGrid>
              <a:tr h="575400">
                <a:tc>
                  <a:txBody>
                    <a:bodyPr/>
                    <a:lstStyle/>
                    <a:p>
                      <a:pPr marL="0" marR="0" lvl="0" indent="0" algn="l" rtl="0">
                        <a:lnSpc>
                          <a:spcPct val="100000"/>
                        </a:lnSpc>
                        <a:spcBef>
                          <a:spcPts val="0"/>
                        </a:spcBef>
                        <a:spcAft>
                          <a:spcPts val="0"/>
                        </a:spcAft>
                        <a:buNone/>
                      </a:pPr>
                      <a:r>
                        <a:rPr lang="en" sz="1000" u="none" strike="noStrike" cap="none">
                          <a:solidFill>
                            <a:schemeClr val="dk1"/>
                          </a:solidFill>
                        </a:rPr>
                        <a:t>Paper Title</a:t>
                      </a:r>
                      <a:endParaRPr sz="1000" u="none" strike="noStrike" cap="none">
                        <a:solidFill>
                          <a:schemeClr val="dk1"/>
                        </a:solidFill>
                      </a:endParaRPr>
                    </a:p>
                  </a:txBody>
                  <a:tcPr marL="91450" marR="91450" marT="45725" marB="45725"/>
                </a:tc>
                <a:tc>
                  <a:txBody>
                    <a:bodyPr/>
                    <a:lstStyle/>
                    <a:p>
                      <a:pPr marL="0" marR="0" lvl="0" indent="0" algn="l" rtl="0">
                        <a:lnSpc>
                          <a:spcPct val="100000"/>
                        </a:lnSpc>
                        <a:spcBef>
                          <a:spcPts val="0"/>
                        </a:spcBef>
                        <a:spcAft>
                          <a:spcPts val="0"/>
                        </a:spcAft>
                        <a:buNone/>
                      </a:pPr>
                      <a:r>
                        <a:rPr lang="en" sz="1000" u="none" strike="noStrike" cap="none">
                          <a:solidFill>
                            <a:schemeClr val="dk1"/>
                          </a:solidFill>
                        </a:rPr>
                        <a:t>Topic</a:t>
                      </a:r>
                      <a:endParaRPr sz="1000" u="none" strike="noStrike" cap="none">
                        <a:solidFill>
                          <a:schemeClr val="dk1"/>
                        </a:solidFill>
                      </a:endParaRPr>
                    </a:p>
                  </a:txBody>
                  <a:tcPr marL="91450" marR="91450" marT="45725" marB="45725"/>
                </a:tc>
                <a:tc>
                  <a:txBody>
                    <a:bodyPr/>
                    <a:lstStyle/>
                    <a:p>
                      <a:pPr marL="0" marR="0" lvl="0" indent="0" algn="l" rtl="0">
                        <a:lnSpc>
                          <a:spcPct val="100000"/>
                        </a:lnSpc>
                        <a:spcBef>
                          <a:spcPts val="0"/>
                        </a:spcBef>
                        <a:spcAft>
                          <a:spcPts val="0"/>
                        </a:spcAft>
                        <a:buNone/>
                      </a:pPr>
                      <a:r>
                        <a:rPr lang="en" sz="1000" u="none" strike="noStrike" cap="none">
                          <a:solidFill>
                            <a:schemeClr val="dk1"/>
                          </a:solidFill>
                        </a:rPr>
                        <a:t>Publication Venue</a:t>
                      </a:r>
                      <a:endParaRPr sz="1000" u="none" strike="noStrike" cap="none">
                        <a:solidFill>
                          <a:schemeClr val="dk1"/>
                        </a:solidFill>
                      </a:endParaRPr>
                    </a:p>
                  </a:txBody>
                  <a:tcPr marL="91450" marR="91450" marT="45725" marB="45725"/>
                </a:tc>
                <a:tc>
                  <a:txBody>
                    <a:bodyPr/>
                    <a:lstStyle/>
                    <a:p>
                      <a:pPr marL="0" marR="0" lvl="0" indent="0" algn="l" rtl="0">
                        <a:lnSpc>
                          <a:spcPct val="100000"/>
                        </a:lnSpc>
                        <a:spcBef>
                          <a:spcPts val="0"/>
                        </a:spcBef>
                        <a:spcAft>
                          <a:spcPts val="0"/>
                        </a:spcAft>
                        <a:buNone/>
                      </a:pPr>
                      <a:r>
                        <a:rPr lang="en" sz="1000" u="none" strike="noStrike" cap="none">
                          <a:solidFill>
                            <a:schemeClr val="dk1"/>
                          </a:solidFill>
                        </a:rPr>
                        <a:t>Link</a:t>
                      </a:r>
                      <a:endParaRPr sz="1000" u="none" strike="noStrike" cap="none">
                        <a:solidFill>
                          <a:schemeClr val="dk1"/>
                        </a:solidFill>
                      </a:endParaRPr>
                    </a:p>
                  </a:txBody>
                  <a:tcPr marL="91450" marR="91450" marT="45725" marB="45725"/>
                </a:tc>
                <a:tc>
                  <a:txBody>
                    <a:bodyPr/>
                    <a:lstStyle/>
                    <a:p>
                      <a:pPr marL="0" marR="0" lvl="0" indent="0" algn="l" rtl="0">
                        <a:lnSpc>
                          <a:spcPct val="100000"/>
                        </a:lnSpc>
                        <a:spcBef>
                          <a:spcPts val="0"/>
                        </a:spcBef>
                        <a:spcAft>
                          <a:spcPts val="0"/>
                        </a:spcAft>
                        <a:buNone/>
                      </a:pPr>
                      <a:r>
                        <a:rPr lang="en" sz="1000" u="none" strike="noStrike" cap="none">
                          <a:solidFill>
                            <a:schemeClr val="dk1"/>
                          </a:solidFill>
                        </a:rPr>
                        <a:t>Key Contributions</a:t>
                      </a:r>
                      <a:endParaRPr sz="1000" u="none" strike="noStrike" cap="none">
                        <a:solidFill>
                          <a:schemeClr val="dk1"/>
                        </a:solidFill>
                      </a:endParaRPr>
                    </a:p>
                  </a:txBody>
                  <a:tcPr marL="91450" marR="91450" marT="45725" marB="45725"/>
                </a:tc>
                <a:extLst>
                  <a:ext uri="{0D108BD9-81ED-4DB2-BD59-A6C34878D82A}">
                    <a16:rowId xmlns:a16="http://schemas.microsoft.com/office/drawing/2014/main" val="10000"/>
                  </a:ext>
                </a:extLst>
              </a:tr>
              <a:tr h="840975">
                <a:tc>
                  <a:txBody>
                    <a:bodyPr/>
                    <a:lstStyle/>
                    <a:p>
                      <a:pPr marL="0" marR="0" lvl="0" indent="0" algn="l" rtl="0">
                        <a:lnSpc>
                          <a:spcPct val="100000"/>
                        </a:lnSpc>
                        <a:spcBef>
                          <a:spcPts val="0"/>
                        </a:spcBef>
                        <a:spcAft>
                          <a:spcPts val="0"/>
                        </a:spcAft>
                        <a:buNone/>
                      </a:pPr>
                      <a:r>
                        <a:rPr lang="en" sz="1000" u="none" strike="noStrike" cap="none">
                          <a:solidFill>
                            <a:schemeClr val="dk1"/>
                          </a:solidFill>
                        </a:rPr>
                        <a:t>MM-Embed: Universal Multimodal Retrieval with Multimodal LLMs</a:t>
                      </a:r>
                      <a:endParaRPr sz="1000" u="none" strike="noStrike" cap="none">
                        <a:solidFill>
                          <a:schemeClr val="dk1"/>
                        </a:solidFill>
                      </a:endParaRPr>
                    </a:p>
                  </a:txBody>
                  <a:tcPr marL="91450" marR="91450" marT="45725" marB="45725"/>
                </a:tc>
                <a:tc>
                  <a:txBody>
                    <a:bodyPr/>
                    <a:lstStyle/>
                    <a:p>
                      <a:pPr marL="0" marR="0" lvl="0" indent="0" algn="l" rtl="0">
                        <a:lnSpc>
                          <a:spcPct val="100000"/>
                        </a:lnSpc>
                        <a:spcBef>
                          <a:spcPts val="0"/>
                        </a:spcBef>
                        <a:spcAft>
                          <a:spcPts val="0"/>
                        </a:spcAft>
                        <a:buNone/>
                      </a:pPr>
                      <a:r>
                        <a:rPr lang="en" sz="1000" u="none" strike="noStrike" cap="none">
                          <a:solidFill>
                            <a:schemeClr val="dk1"/>
                          </a:solidFill>
                        </a:rPr>
                        <a:t>Foundational Embedding &amp; Modeling Techniques</a:t>
                      </a:r>
                      <a:endParaRPr sz="1000" u="none" strike="noStrike" cap="none">
                        <a:solidFill>
                          <a:schemeClr val="dk1"/>
                        </a:solidFill>
                      </a:endParaRPr>
                    </a:p>
                  </a:txBody>
                  <a:tcPr marL="91450" marR="91450" marT="45725" marB="45725"/>
                </a:tc>
                <a:tc>
                  <a:txBody>
                    <a:bodyPr/>
                    <a:lstStyle/>
                    <a:p>
                      <a:pPr marL="0" marR="0" lvl="0" indent="0" algn="l" rtl="0">
                        <a:lnSpc>
                          <a:spcPct val="100000"/>
                        </a:lnSpc>
                        <a:spcBef>
                          <a:spcPts val="0"/>
                        </a:spcBef>
                        <a:spcAft>
                          <a:spcPts val="0"/>
                        </a:spcAft>
                        <a:buNone/>
                      </a:pPr>
                      <a:r>
                        <a:rPr lang="en" sz="1000" u="none" strike="noStrike" cap="none">
                          <a:solidFill>
                            <a:schemeClr val="dk1"/>
                          </a:solidFill>
                        </a:rPr>
                        <a:t>ICLR 2025</a:t>
                      </a:r>
                      <a:endParaRPr sz="1000" u="none" strike="noStrike" cap="none">
                        <a:solidFill>
                          <a:schemeClr val="dk1"/>
                        </a:solidFill>
                      </a:endParaRPr>
                    </a:p>
                  </a:txBody>
                  <a:tcPr marL="91450" marR="91450" marT="45725" marB="45725"/>
                </a:tc>
                <a:tc>
                  <a:txBody>
                    <a:bodyPr/>
                    <a:lstStyle/>
                    <a:p>
                      <a:pPr marL="0" marR="0" lvl="0" indent="0" algn="l" rtl="0">
                        <a:lnSpc>
                          <a:spcPct val="100000"/>
                        </a:lnSpc>
                        <a:spcBef>
                          <a:spcPts val="0"/>
                        </a:spcBef>
                        <a:spcAft>
                          <a:spcPts val="0"/>
                        </a:spcAft>
                        <a:buNone/>
                      </a:pPr>
                      <a:r>
                        <a:rPr lang="en" sz="800" u="none" strike="noStrike" cap="none">
                          <a:solidFill>
                            <a:schemeClr val="dk1"/>
                          </a:solidFill>
                        </a:rPr>
                        <a:t>https://arxiv.org/abs/2411.02571</a:t>
                      </a:r>
                      <a:endParaRPr sz="800" u="none" strike="noStrike" cap="none">
                        <a:solidFill>
                          <a:schemeClr val="dk1"/>
                        </a:solidFill>
                      </a:endParaRPr>
                    </a:p>
                  </a:txBody>
                  <a:tcPr marL="91450" marR="91450" marT="45725" marB="45725"/>
                </a:tc>
                <a:tc>
                  <a:txBody>
                    <a:bodyPr/>
                    <a:lstStyle/>
                    <a:p>
                      <a:pPr marL="0" marR="0" lvl="0" indent="0" algn="l" rtl="0">
                        <a:lnSpc>
                          <a:spcPct val="100000"/>
                        </a:lnSpc>
                        <a:spcBef>
                          <a:spcPts val="0"/>
                        </a:spcBef>
                        <a:spcAft>
                          <a:spcPts val="0"/>
                        </a:spcAft>
                        <a:buNone/>
                      </a:pPr>
                      <a:r>
                        <a:rPr lang="en" sz="1000" u="none" strike="noStrike" cap="none">
                          <a:solidFill>
                            <a:schemeClr val="dk1"/>
                          </a:solidFill>
                        </a:rPr>
                        <a:t>Introduces techniques for universal multimodal retrieval using MLLMs, achieves SOTA on M-BEIR, addresses modality bias</a:t>
                      </a:r>
                      <a:endParaRPr sz="1000" u="none" strike="noStrike" cap="none">
                        <a:solidFill>
                          <a:schemeClr val="dk1"/>
                        </a:solidFill>
                      </a:endParaRPr>
                    </a:p>
                  </a:txBody>
                  <a:tcPr marL="91450" marR="91450" marT="45725" marB="45725"/>
                </a:tc>
                <a:extLst>
                  <a:ext uri="{0D108BD9-81ED-4DB2-BD59-A6C34878D82A}">
                    <a16:rowId xmlns:a16="http://schemas.microsoft.com/office/drawing/2014/main" val="10001"/>
                  </a:ext>
                </a:extLst>
              </a:tr>
              <a:tr h="796700">
                <a:tc>
                  <a:txBody>
                    <a:bodyPr/>
                    <a:lstStyle/>
                    <a:p>
                      <a:pPr marL="0" marR="0" lvl="0" indent="0" algn="l" rtl="0">
                        <a:lnSpc>
                          <a:spcPct val="100000"/>
                        </a:lnSpc>
                        <a:spcBef>
                          <a:spcPts val="0"/>
                        </a:spcBef>
                        <a:spcAft>
                          <a:spcPts val="0"/>
                        </a:spcAft>
                        <a:buClr>
                          <a:srgbClr val="000000"/>
                        </a:buClr>
                        <a:buSzPts val="1000"/>
                        <a:buFont typeface="Arial"/>
                        <a:buNone/>
                      </a:pPr>
                      <a:r>
                        <a:rPr lang="en" sz="1000" u="none" strike="noStrike" cap="none">
                          <a:solidFill>
                            <a:schemeClr val="dk1"/>
                          </a:solidFill>
                        </a:rPr>
                        <a:t>Wiki-LLaVA: Hierarchical Retrieval-Augmented Generation for Multimodal LLMs</a:t>
                      </a:r>
                      <a:endParaRPr sz="1000" u="none" strike="noStrike" cap="none">
                        <a:solidFill>
                          <a:schemeClr val="dk1"/>
                        </a:solidFill>
                      </a:endParaRPr>
                    </a:p>
                    <a:p>
                      <a:pPr marL="0" marR="0" lvl="0" indent="0" algn="l" rtl="0">
                        <a:lnSpc>
                          <a:spcPct val="100000"/>
                        </a:lnSpc>
                        <a:spcBef>
                          <a:spcPts val="0"/>
                        </a:spcBef>
                        <a:spcAft>
                          <a:spcPts val="0"/>
                        </a:spcAft>
                        <a:buNone/>
                      </a:pPr>
                      <a:endParaRPr sz="1000" u="none" strike="noStrike" cap="none">
                        <a:solidFill>
                          <a:schemeClr val="dk1"/>
                        </a:solidFill>
                      </a:endParaRPr>
                    </a:p>
                  </a:txBody>
                  <a:tcPr marL="91450" marR="91450" marT="45725" marB="45725"/>
                </a:tc>
                <a:tc>
                  <a:txBody>
                    <a:bodyPr/>
                    <a:lstStyle/>
                    <a:p>
                      <a:pPr marL="0" marR="0" lvl="0" indent="0" algn="l" rtl="0">
                        <a:lnSpc>
                          <a:spcPct val="100000"/>
                        </a:lnSpc>
                        <a:spcBef>
                          <a:spcPts val="0"/>
                        </a:spcBef>
                        <a:spcAft>
                          <a:spcPts val="0"/>
                        </a:spcAft>
                        <a:buNone/>
                      </a:pPr>
                      <a:r>
                        <a:rPr lang="en" sz="1000" u="none" strike="noStrike" cap="none">
                          <a:solidFill>
                            <a:schemeClr val="dk1"/>
                          </a:solidFill>
                        </a:rPr>
                        <a:t>Retrieval Pipelines &amp; Strategic Frameworks</a:t>
                      </a:r>
                      <a:endParaRPr sz="1000" u="none" strike="noStrike" cap="none">
                        <a:solidFill>
                          <a:schemeClr val="dk1"/>
                        </a:solidFill>
                      </a:endParaRPr>
                    </a:p>
                  </a:txBody>
                  <a:tcPr marL="91450" marR="91450" marT="45725" marB="45725"/>
                </a:tc>
                <a:tc>
                  <a:txBody>
                    <a:bodyPr/>
                    <a:lstStyle/>
                    <a:p>
                      <a:pPr marL="0" marR="0" lvl="0" indent="0" algn="l" rtl="0">
                        <a:lnSpc>
                          <a:spcPct val="100000"/>
                        </a:lnSpc>
                        <a:spcBef>
                          <a:spcPts val="0"/>
                        </a:spcBef>
                        <a:spcAft>
                          <a:spcPts val="0"/>
                        </a:spcAft>
                        <a:buNone/>
                      </a:pPr>
                      <a:r>
                        <a:rPr lang="en" sz="1000" u="none" strike="noStrike" cap="none">
                          <a:solidFill>
                            <a:schemeClr val="dk1"/>
                          </a:solidFill>
                        </a:rPr>
                        <a:t>CVPR Workshops 2024</a:t>
                      </a:r>
                      <a:endParaRPr sz="1000" u="none" strike="noStrike" cap="none">
                        <a:solidFill>
                          <a:schemeClr val="dk1"/>
                        </a:solidFill>
                      </a:endParaRPr>
                    </a:p>
                  </a:txBody>
                  <a:tcPr marL="91450" marR="91450" marT="45725" marB="45725"/>
                </a:tc>
                <a:tc>
                  <a:txBody>
                    <a:bodyPr/>
                    <a:lstStyle/>
                    <a:p>
                      <a:pPr marL="0" marR="0" lvl="0" indent="0" algn="l" rtl="0">
                        <a:lnSpc>
                          <a:spcPct val="100000"/>
                        </a:lnSpc>
                        <a:spcBef>
                          <a:spcPts val="0"/>
                        </a:spcBef>
                        <a:spcAft>
                          <a:spcPts val="0"/>
                        </a:spcAft>
                        <a:buNone/>
                      </a:pPr>
                      <a:r>
                        <a:rPr lang="en" sz="800" u="none" strike="noStrike" cap="none">
                          <a:solidFill>
                            <a:schemeClr val="dk1"/>
                          </a:solidFill>
                        </a:rPr>
                        <a:t>https://openaccess.thecvf.com/content/CVPR2024W/MMFM/papers/Caffagni_Wiki-LLaVA_Hierarchical_Retrieval-Augmented_Generation_for_Multimodal_LLMs_CVPRW_2024_paper.pdf</a:t>
                      </a:r>
                      <a:endParaRPr sz="800" u="none" strike="noStrike" cap="none">
                        <a:solidFill>
                          <a:schemeClr val="dk1"/>
                        </a:solidFill>
                      </a:endParaRPr>
                    </a:p>
                  </a:txBody>
                  <a:tcPr marL="91450" marR="91450" marT="45725" marB="45725"/>
                </a:tc>
                <a:tc>
                  <a:txBody>
                    <a:bodyPr/>
                    <a:lstStyle/>
                    <a:p>
                      <a:pPr marL="0" marR="0" lvl="0" indent="0" algn="l" rtl="0">
                        <a:lnSpc>
                          <a:spcPct val="100000"/>
                        </a:lnSpc>
                        <a:spcBef>
                          <a:spcPts val="0"/>
                        </a:spcBef>
                        <a:spcAft>
                          <a:spcPts val="0"/>
                        </a:spcAft>
                        <a:buNone/>
                      </a:pPr>
                      <a:r>
                        <a:rPr lang="en" sz="1000" u="none" strike="noStrike" cap="none">
                          <a:solidFill>
                            <a:schemeClr val="dk1"/>
                          </a:solidFill>
                        </a:rPr>
                        <a:t>Proposes a hierarchical RAG framework for MLLMs using Wikipedia as an external knowledge source, improving performance on knowledge-based VQA.</a:t>
                      </a:r>
                      <a:endParaRPr sz="1000" u="none" strike="noStrike" cap="none">
                        <a:solidFill>
                          <a:schemeClr val="dk1"/>
                        </a:solidFill>
                      </a:endParaRPr>
                    </a:p>
                  </a:txBody>
                  <a:tcPr marL="91450" marR="91450" marT="45725" marB="45725"/>
                </a:tc>
                <a:extLst>
                  <a:ext uri="{0D108BD9-81ED-4DB2-BD59-A6C34878D82A}">
                    <a16:rowId xmlns:a16="http://schemas.microsoft.com/office/drawing/2014/main" val="10002"/>
                  </a:ext>
                </a:extLst>
              </a:tr>
              <a:tr h="929500">
                <a:tc>
                  <a:txBody>
                    <a:bodyPr/>
                    <a:lstStyle/>
                    <a:p>
                      <a:pPr marL="0" marR="0" lvl="0" indent="0" algn="l" rtl="0">
                        <a:lnSpc>
                          <a:spcPct val="100000"/>
                        </a:lnSpc>
                        <a:spcBef>
                          <a:spcPts val="0"/>
                        </a:spcBef>
                        <a:spcAft>
                          <a:spcPts val="0"/>
                        </a:spcAft>
                        <a:buNone/>
                      </a:pPr>
                      <a:r>
                        <a:rPr lang="en" sz="1000" u="none" strike="noStrike" cap="none">
                          <a:solidFill>
                            <a:schemeClr val="dk1"/>
                          </a:solidFill>
                        </a:rPr>
                        <a:t>ConCon-Chi: Concept-Context Chimera Benchmark for Personalized Vision-Language Tasks</a:t>
                      </a:r>
                      <a:endParaRPr sz="1000" u="none" strike="noStrike" cap="none">
                        <a:solidFill>
                          <a:schemeClr val="dk1"/>
                        </a:solidFill>
                      </a:endParaRPr>
                    </a:p>
                  </a:txBody>
                  <a:tcPr marL="91450" marR="91450" marT="45725" marB="45725"/>
                </a:tc>
                <a:tc>
                  <a:txBody>
                    <a:bodyPr/>
                    <a:lstStyle/>
                    <a:p>
                      <a:pPr marL="0" marR="0" lvl="0" indent="0" algn="l" rtl="0">
                        <a:lnSpc>
                          <a:spcPct val="100000"/>
                        </a:lnSpc>
                        <a:spcBef>
                          <a:spcPts val="0"/>
                        </a:spcBef>
                        <a:spcAft>
                          <a:spcPts val="0"/>
                        </a:spcAft>
                        <a:buNone/>
                      </a:pPr>
                      <a:r>
                        <a:rPr lang="en" sz="1000" u="none" strike="noStrike" cap="none">
                          <a:solidFill>
                            <a:schemeClr val="dk1"/>
                          </a:solidFill>
                        </a:rPr>
                        <a:t>Benchmarks &amp; Evaluation Protocols</a:t>
                      </a:r>
                      <a:endParaRPr sz="1000" u="none" strike="noStrike" cap="none">
                        <a:solidFill>
                          <a:schemeClr val="dk1"/>
                        </a:solidFill>
                      </a:endParaRPr>
                    </a:p>
                  </a:txBody>
                  <a:tcPr marL="91450" marR="91450" marT="45725" marB="45725"/>
                </a:tc>
                <a:tc>
                  <a:txBody>
                    <a:bodyPr/>
                    <a:lstStyle/>
                    <a:p>
                      <a:pPr marL="0" marR="0" lvl="0" indent="0" algn="l" rtl="0">
                        <a:lnSpc>
                          <a:spcPct val="100000"/>
                        </a:lnSpc>
                        <a:spcBef>
                          <a:spcPts val="0"/>
                        </a:spcBef>
                        <a:spcAft>
                          <a:spcPts val="0"/>
                        </a:spcAft>
                        <a:buNone/>
                      </a:pPr>
                      <a:r>
                        <a:rPr lang="en" sz="1000" u="none" strike="noStrike" cap="none">
                          <a:solidFill>
                            <a:schemeClr val="dk1"/>
                          </a:solidFill>
                        </a:rPr>
                        <a:t>CVPR 2024</a:t>
                      </a:r>
                      <a:endParaRPr sz="1000" u="none" strike="noStrike" cap="none">
                        <a:solidFill>
                          <a:schemeClr val="dk1"/>
                        </a:solidFill>
                      </a:endParaRPr>
                    </a:p>
                  </a:txBody>
                  <a:tcPr marL="91450" marR="91450" marT="45725" marB="45725"/>
                </a:tc>
                <a:tc>
                  <a:txBody>
                    <a:bodyPr/>
                    <a:lstStyle/>
                    <a:p>
                      <a:pPr marL="0" marR="0" lvl="0" indent="0" algn="l" rtl="0">
                        <a:lnSpc>
                          <a:spcPct val="100000"/>
                        </a:lnSpc>
                        <a:spcBef>
                          <a:spcPts val="0"/>
                        </a:spcBef>
                        <a:spcAft>
                          <a:spcPts val="0"/>
                        </a:spcAft>
                        <a:buNone/>
                      </a:pPr>
                      <a:r>
                        <a:rPr lang="en" sz="800" u="none" strike="noStrike" cap="none">
                          <a:solidFill>
                            <a:schemeClr val="dk1"/>
                          </a:solidFill>
                        </a:rPr>
                        <a:t>https://openaccess.thecvf.com/content/CVPR2024/papers/Rosasco_ConCon-Chi_Concept-Context_Chimera_Benchmark_for_Personalized_Vision-Language_Tasks_CVPR_2024_paper.pdf</a:t>
                      </a:r>
                      <a:endParaRPr sz="800" u="none" strike="noStrike" cap="none">
                        <a:solidFill>
                          <a:schemeClr val="dk1"/>
                        </a:solidFill>
                      </a:endParaRPr>
                    </a:p>
                  </a:txBody>
                  <a:tcPr marL="91450" marR="91450" marT="45725" marB="45725"/>
                </a:tc>
                <a:tc>
                  <a:txBody>
                    <a:bodyPr/>
                    <a:lstStyle/>
                    <a:p>
                      <a:pPr marL="0" marR="0" lvl="0" indent="0" algn="l" rtl="0">
                        <a:lnSpc>
                          <a:spcPct val="100000"/>
                        </a:lnSpc>
                        <a:spcBef>
                          <a:spcPts val="0"/>
                        </a:spcBef>
                        <a:spcAft>
                          <a:spcPts val="0"/>
                        </a:spcAft>
                        <a:buNone/>
                      </a:pPr>
                      <a:r>
                        <a:rPr lang="en" sz="1000" u="none" strike="noStrike" cap="none">
                          <a:solidFill>
                            <a:schemeClr val="dk1"/>
                          </a:solidFill>
                        </a:rPr>
                        <a:t>Introduces a new benchmark dataset for evaluating personalized vision-language tasks, focusing on learning new meanings and compositionality with contexts.</a:t>
                      </a:r>
                      <a:endParaRPr sz="1000" u="none" strike="noStrike" cap="none">
                        <a:solidFill>
                          <a:schemeClr val="dk1"/>
                        </a:solidFill>
                      </a:endParaRPr>
                    </a:p>
                  </a:txBody>
                  <a:tcPr marL="91450" marR="91450" marT="45725" marB="45725"/>
                </a:tc>
                <a:extLst>
                  <a:ext uri="{0D108BD9-81ED-4DB2-BD59-A6C34878D82A}">
                    <a16:rowId xmlns:a16="http://schemas.microsoft.com/office/drawing/2014/main" val="10003"/>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pic>
        <p:nvPicPr>
          <p:cNvPr id="275" name="Google Shape;275;p61" title="futurism-perspective-digital-nomads-lifestyle (6).jpg"/>
          <p:cNvPicPr preferRelativeResize="0">
            <a:picLocks noGrp="1"/>
          </p:cNvPicPr>
          <p:nvPr>
            <p:ph type="pic" idx="2"/>
          </p:nvPr>
        </p:nvPicPr>
        <p:blipFill rotWithShape="1">
          <a:blip r:embed="rId3">
            <a:alphaModFix/>
          </a:blip>
          <a:srcRect t="5213" b="5203"/>
          <a:stretch/>
        </p:blipFill>
        <p:spPr>
          <a:xfrm>
            <a:off x="0" y="0"/>
            <a:ext cx="9144003" cy="5143502"/>
          </a:xfrm>
          <a:prstGeom prst="rect">
            <a:avLst/>
          </a:prstGeom>
          <a:noFill/>
          <a:ln>
            <a:noFill/>
          </a:ln>
        </p:spPr>
      </p:pic>
      <p:sp>
        <p:nvSpPr>
          <p:cNvPr id="276" name="Google Shape;276;p61"/>
          <p:cNvSpPr txBox="1">
            <a:spLocks noGrp="1"/>
          </p:cNvSpPr>
          <p:nvPr>
            <p:ph type="title"/>
          </p:nvPr>
        </p:nvSpPr>
        <p:spPr>
          <a:xfrm flipH="1">
            <a:off x="228600" y="3429000"/>
            <a:ext cx="8366100" cy="1285780"/>
          </a:xfrm>
          <a:prstGeom prst="rect">
            <a:avLst/>
          </a:prstGeom>
          <a:noFill/>
          <a:ln>
            <a:noFill/>
          </a:ln>
          <a:effectLst>
            <a:outerShdw blurRad="57150" dist="19050" dir="5400000" algn="bl" rotWithShape="0">
              <a:srgbClr val="000000">
                <a:alpha val="54901"/>
              </a:srgbClr>
            </a:outerShdw>
          </a:effectLst>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a:t>Foundational Embedding &amp; Modeling Techniques</a:t>
            </a:r>
            <a:endParaRPr/>
          </a:p>
        </p:txBody>
      </p:sp>
      <p:sp>
        <p:nvSpPr>
          <p:cNvPr id="277" name="Google Shape;277;p61"/>
          <p:cNvSpPr txBox="1">
            <a:spLocks noGrp="1"/>
          </p:cNvSpPr>
          <p:nvPr>
            <p:ph type="title" idx="3"/>
          </p:nvPr>
        </p:nvSpPr>
        <p:spPr>
          <a:xfrm flipH="1">
            <a:off x="228600" y="2219658"/>
            <a:ext cx="1367400" cy="1033200"/>
          </a:xfrm>
          <a:prstGeom prst="rect">
            <a:avLst/>
          </a:prstGeom>
          <a:noFill/>
          <a:ln>
            <a:noFill/>
          </a:ln>
          <a:effectLst>
            <a:outerShdw blurRad="57150" dist="19050" dir="5400000" algn="bl" rotWithShape="0">
              <a:schemeClr val="lt1">
                <a:alpha val="72941"/>
              </a:schemeClr>
            </a:outerShdw>
          </a:effectLst>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6000"/>
              <a:buNone/>
            </a:pPr>
            <a:r>
              <a:rPr lang="en"/>
              <a:t>1</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62"/>
          <p:cNvSpPr txBox="1">
            <a:spLocks noGrp="1"/>
          </p:cNvSpPr>
          <p:nvPr>
            <p:ph type="title"/>
          </p:nvPr>
        </p:nvSpPr>
        <p:spPr>
          <a:xfrm>
            <a:off x="1036480" y="80901"/>
            <a:ext cx="6916200" cy="1006494"/>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SzPts val="3200"/>
              <a:buNone/>
            </a:pPr>
            <a:r>
              <a:rPr lang="en" sz="2000"/>
              <a:t>Paper 1: MM-Embed: Universal Multimodal Retrieval with Multimodal LLMs </a:t>
            </a:r>
            <a:endParaRPr sz="2000"/>
          </a:p>
        </p:txBody>
      </p:sp>
      <p:sp>
        <p:nvSpPr>
          <p:cNvPr id="283" name="Google Shape;283;p62"/>
          <p:cNvSpPr txBox="1">
            <a:spLocks noGrp="1"/>
          </p:cNvSpPr>
          <p:nvPr>
            <p:ph type="subTitle" idx="1"/>
          </p:nvPr>
        </p:nvSpPr>
        <p:spPr>
          <a:xfrm>
            <a:off x="331161" y="1324646"/>
            <a:ext cx="8333397" cy="3209086"/>
          </a:xfrm>
          <a:prstGeom prst="rect">
            <a:avLst/>
          </a:prstGeom>
          <a:noFill/>
          <a:ln>
            <a:noFill/>
          </a:ln>
        </p:spPr>
        <p:txBody>
          <a:bodyPr spcFirstLastPara="1" wrap="square" lIns="72000" tIns="91425" rIns="91425" bIns="91425" anchor="t" anchorCtr="0">
            <a:noAutofit/>
          </a:bodyPr>
          <a:lstStyle/>
          <a:p>
            <a:pPr marL="457200" lvl="0" indent="-304800" algn="l" rtl="0">
              <a:lnSpc>
                <a:spcPct val="100000"/>
              </a:lnSpc>
              <a:spcBef>
                <a:spcPts val="0"/>
              </a:spcBef>
              <a:spcAft>
                <a:spcPts val="0"/>
              </a:spcAft>
              <a:buSzPts val="1200"/>
              <a:buNone/>
            </a:pPr>
            <a:r>
              <a:rPr lang="en"/>
              <a:t>Problem:</a:t>
            </a:r>
            <a:endParaRPr/>
          </a:p>
          <a:p>
            <a:pPr marL="628650" lvl="0" indent="-171450" algn="l" rtl="0">
              <a:lnSpc>
                <a:spcPct val="100000"/>
              </a:lnSpc>
              <a:spcBef>
                <a:spcPts val="0"/>
              </a:spcBef>
              <a:spcAft>
                <a:spcPts val="0"/>
              </a:spcAft>
              <a:buSzPts val="1200"/>
              <a:buFont typeface="Noto Sans Symbols"/>
              <a:buChar char="➢"/>
            </a:pPr>
            <a:r>
              <a:rPr lang="en" sz="1200"/>
              <a:t>Contemporary state-of-the-art retrieval models often operate within limited search scenarios, typically focusing on fixed tasks such as question answering and supporting only a single modality for both the user's query and the information being retrieved</a:t>
            </a:r>
            <a:endParaRPr/>
          </a:p>
          <a:p>
            <a:pPr marL="628650" lvl="0" indent="-95250" algn="l" rtl="0">
              <a:lnSpc>
                <a:spcPct val="100000"/>
              </a:lnSpc>
              <a:spcBef>
                <a:spcPts val="0"/>
              </a:spcBef>
              <a:spcAft>
                <a:spcPts val="0"/>
              </a:spcAft>
              <a:buSzPts val="1200"/>
              <a:buFont typeface="Noto Sans Symbols"/>
              <a:buNone/>
            </a:pPr>
            <a:endParaRPr sz="1200"/>
          </a:p>
          <a:p>
            <a:pPr marL="628650" lvl="0" indent="-171450" algn="l" rtl="0">
              <a:lnSpc>
                <a:spcPct val="100000"/>
              </a:lnSpc>
              <a:spcBef>
                <a:spcPts val="0"/>
              </a:spcBef>
              <a:spcAft>
                <a:spcPts val="0"/>
              </a:spcAft>
              <a:buSzPts val="1200"/>
              <a:buFont typeface="Noto Sans Symbols"/>
              <a:buChar char="➢"/>
            </a:pPr>
            <a:r>
              <a:rPr lang="en" sz="1200"/>
              <a:t>While fine-tuning multimodal large language models (MLLMs) as retrievers has shown promise in understanding complex queries that combine modalities like text and image, these models often exhibit a modality bias, leading to underperformance compared to smaller, specialized models like CLIP, particularly in cross-modal retrieval tasks</a:t>
            </a:r>
            <a:endParaRPr sz="1200"/>
          </a:p>
          <a:p>
            <a:pPr marL="457200" lvl="0" indent="-304800" algn="l" rtl="0">
              <a:lnSpc>
                <a:spcPct val="100000"/>
              </a:lnSpc>
              <a:spcBef>
                <a:spcPts val="0"/>
              </a:spcBef>
              <a:spcAft>
                <a:spcPts val="0"/>
              </a:spcAft>
              <a:buSzPts val="1200"/>
              <a:buNone/>
            </a:pPr>
            <a:endParaRPr/>
          </a:p>
          <a:p>
            <a:pPr marL="457200" lvl="0" indent="-304800" algn="l" rtl="0">
              <a:lnSpc>
                <a:spcPct val="100000"/>
              </a:lnSpc>
              <a:spcBef>
                <a:spcPts val="0"/>
              </a:spcBef>
              <a:spcAft>
                <a:spcPts val="0"/>
              </a:spcAft>
              <a:buSzPts val="1200"/>
              <a:buNone/>
            </a:pPr>
            <a:r>
              <a:rPr lang="en"/>
              <a:t>Motivation:</a:t>
            </a:r>
            <a:endParaRPr/>
          </a:p>
          <a:p>
            <a:pPr marL="457200" lvl="0" indent="-304800" algn="l" rtl="0">
              <a:lnSpc>
                <a:spcPct val="100000"/>
              </a:lnSpc>
              <a:spcBef>
                <a:spcPts val="0"/>
              </a:spcBef>
              <a:spcAft>
                <a:spcPts val="0"/>
              </a:spcAft>
              <a:buSzPts val="1200"/>
              <a:buFont typeface="Noto Sans Symbols"/>
              <a:buChar char="➢"/>
            </a:pPr>
            <a:r>
              <a:rPr lang="en" sz="1200"/>
              <a:t>Advance the field of information retrieval by exploring and developing techniques that harness the potential of multimodal large language models (MLLMs) to enable a broader search paradigm known as universal multimodal retrieval </a:t>
            </a:r>
            <a:endParaRPr/>
          </a:p>
          <a:p>
            <a:pPr marL="152400" lvl="0" indent="0" algn="l" rtl="0">
              <a:lnSpc>
                <a:spcPct val="100000"/>
              </a:lnSpc>
              <a:spcBef>
                <a:spcPts val="0"/>
              </a:spcBef>
              <a:spcAft>
                <a:spcPts val="0"/>
              </a:spcAft>
              <a:buSzPts val="1200"/>
              <a:buNone/>
            </a:pPr>
            <a:endParaRPr sz="1200"/>
          </a:p>
          <a:p>
            <a:pPr marL="457200" lvl="0" indent="-304800" algn="l" rtl="0">
              <a:lnSpc>
                <a:spcPct val="100000"/>
              </a:lnSpc>
              <a:spcBef>
                <a:spcPts val="0"/>
              </a:spcBef>
              <a:spcAft>
                <a:spcPts val="0"/>
              </a:spcAft>
              <a:buSzPts val="1200"/>
              <a:buFont typeface="Noto Sans Symbols"/>
              <a:buChar char="➢"/>
            </a:pPr>
            <a:r>
              <a:rPr lang="en" sz="1200"/>
              <a:t>Develop a truly universal retriever that can perform effectively and equitably across different modalities and retrieval tasks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63"/>
          <p:cNvSpPr txBox="1">
            <a:spLocks noGrp="1"/>
          </p:cNvSpPr>
          <p:nvPr>
            <p:ph type="title"/>
          </p:nvPr>
        </p:nvSpPr>
        <p:spPr>
          <a:xfrm>
            <a:off x="228600" y="3810000"/>
            <a:ext cx="8686800" cy="832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 sz="2800" dirty="0"/>
              <a:t>Paper Contributions</a:t>
            </a:r>
            <a:endParaRPr sz="2800" dirty="0"/>
          </a:p>
        </p:txBody>
      </p:sp>
      <p:sp>
        <p:nvSpPr>
          <p:cNvPr id="289" name="Google Shape;289;p63"/>
          <p:cNvSpPr txBox="1">
            <a:spLocks noGrp="1"/>
          </p:cNvSpPr>
          <p:nvPr>
            <p:ph type="body" idx="1"/>
          </p:nvPr>
        </p:nvSpPr>
        <p:spPr>
          <a:xfrm>
            <a:off x="228600" y="521224"/>
            <a:ext cx="8686800" cy="32887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1000"/>
              </a:spcBef>
              <a:spcAft>
                <a:spcPts val="0"/>
              </a:spcAft>
              <a:buSzPts val="1200"/>
              <a:buNone/>
            </a:pPr>
            <a:endParaRPr b="1">
              <a:latin typeface="Bai Jamjuree"/>
              <a:ea typeface="Bai Jamjuree"/>
              <a:cs typeface="Bai Jamjuree"/>
              <a:sym typeface="Bai Jamjuree"/>
            </a:endParaRPr>
          </a:p>
          <a:p>
            <a:pPr marL="457200" lvl="0" indent="-304800" algn="l" rtl="0">
              <a:lnSpc>
                <a:spcPct val="100000"/>
              </a:lnSpc>
              <a:spcBef>
                <a:spcPts val="0"/>
              </a:spcBef>
              <a:spcAft>
                <a:spcPts val="0"/>
              </a:spcAft>
              <a:buSzPts val="1200"/>
              <a:buFont typeface="Catamaran Light"/>
              <a:buChar char="●"/>
            </a:pPr>
            <a:r>
              <a:rPr lang="en" u="sng">
                <a:solidFill>
                  <a:schemeClr val="hlink"/>
                </a:solidFill>
              </a:rPr>
              <a:t>Authors present a study on applying MLLMs to universal multimodal retrieval</a:t>
            </a:r>
            <a:endParaRPr/>
          </a:p>
          <a:p>
            <a:pPr marL="152400" lvl="0" indent="0" algn="l" rtl="0">
              <a:lnSpc>
                <a:spcPct val="100000"/>
              </a:lnSpc>
              <a:spcBef>
                <a:spcPts val="0"/>
              </a:spcBef>
              <a:spcAft>
                <a:spcPts val="0"/>
              </a:spcAft>
              <a:buSzPts val="1200"/>
              <a:buNone/>
            </a:pPr>
            <a:endParaRPr/>
          </a:p>
          <a:p>
            <a:pPr marL="457200" lvl="0" indent="-304800" algn="l" rtl="0">
              <a:lnSpc>
                <a:spcPct val="100000"/>
              </a:lnSpc>
              <a:spcBef>
                <a:spcPts val="0"/>
              </a:spcBef>
              <a:spcAft>
                <a:spcPts val="0"/>
              </a:spcAft>
              <a:buSzPts val="1200"/>
              <a:buFont typeface="Catamaran Light"/>
              <a:buChar char="●"/>
            </a:pPr>
            <a:r>
              <a:rPr lang="en" u="sng">
                <a:solidFill>
                  <a:schemeClr val="hlink"/>
                </a:solidFill>
              </a:rPr>
              <a:t>Authors are the first to develop MLLM-based universal multimodal retrievers. Notably, their MM-Embed, initialized from the existing best-performing text retriever (NV-Embedv1), not only achieves SOTA results in the universal multimodal retrieval benchmark M-BEIR, but also surpasses NV-Embed-v1 in text-to-text retrieval tasks on MTEB</a:t>
            </a:r>
            <a:endParaRPr/>
          </a:p>
          <a:p>
            <a:pPr marL="152400" lvl="0" indent="0" algn="l" rtl="0">
              <a:lnSpc>
                <a:spcPct val="100000"/>
              </a:lnSpc>
              <a:spcBef>
                <a:spcPts val="0"/>
              </a:spcBef>
              <a:spcAft>
                <a:spcPts val="0"/>
              </a:spcAft>
              <a:buSzPts val="1200"/>
              <a:buNone/>
            </a:pPr>
            <a:endParaRPr/>
          </a:p>
          <a:p>
            <a:pPr marL="457200" lvl="0" indent="-304800" algn="l" rtl="0">
              <a:lnSpc>
                <a:spcPct val="100000"/>
              </a:lnSpc>
              <a:spcBef>
                <a:spcPts val="0"/>
              </a:spcBef>
              <a:spcAft>
                <a:spcPts val="0"/>
              </a:spcAft>
              <a:buSzPts val="1200"/>
              <a:buFont typeface="Catamaran Light"/>
              <a:buChar char="●"/>
            </a:pPr>
            <a:r>
              <a:rPr lang="en" u="sng">
                <a:solidFill>
                  <a:schemeClr val="hlink"/>
                </a:solidFill>
              </a:rPr>
              <a:t>Authors explore prompting MLLMs as zero-shot rerankers in various multimodal retrieval tasks. They find that zero-shot MLLM-based rerankers can improve ranking accuracy over strong retrievers in challenging tasks involving interleaved text-image queries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64"/>
          <p:cNvSpPr txBox="1">
            <a:spLocks noGrp="1"/>
          </p:cNvSpPr>
          <p:nvPr>
            <p:ph type="title"/>
          </p:nvPr>
        </p:nvSpPr>
        <p:spPr>
          <a:xfrm>
            <a:off x="720000" y="177494"/>
            <a:ext cx="7704000" cy="659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3200"/>
              <a:buNone/>
            </a:pPr>
            <a:r>
              <a:rPr lang="en" sz="2000"/>
              <a:t>Universal multimodal retriever</a:t>
            </a:r>
            <a:endParaRPr sz="2000"/>
          </a:p>
        </p:txBody>
      </p:sp>
      <p:pic>
        <p:nvPicPr>
          <p:cNvPr id="295" name="Google Shape;295;p64" descr="Изображение выглядит как текст, снимок экрана, Веб-сайт, Реклама в Интернете&#10;&#10;Контент, сгенерированный ИИ, может содержать ошибки."/>
          <p:cNvPicPr preferRelativeResize="0"/>
          <p:nvPr/>
        </p:nvPicPr>
        <p:blipFill rotWithShape="1">
          <a:blip r:embed="rId3">
            <a:alphaModFix/>
          </a:blip>
          <a:srcRect/>
          <a:stretch/>
        </p:blipFill>
        <p:spPr>
          <a:xfrm>
            <a:off x="1651096" y="836894"/>
            <a:ext cx="5841807" cy="398419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65"/>
          <p:cNvSpPr txBox="1">
            <a:spLocks noGrp="1"/>
          </p:cNvSpPr>
          <p:nvPr>
            <p:ph type="body" idx="1"/>
          </p:nvPr>
        </p:nvSpPr>
        <p:spPr>
          <a:xfrm>
            <a:off x="228600" y="521225"/>
            <a:ext cx="8686800" cy="3129600"/>
          </a:xfrm>
          <a:prstGeom prst="rect">
            <a:avLst/>
          </a:prstGeom>
          <a:noFill/>
          <a:ln>
            <a:noFill/>
          </a:ln>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SzPts val="1200"/>
              <a:buFont typeface="Noto Sans Symbols"/>
              <a:buChar char="■"/>
            </a:pPr>
            <a:r>
              <a:rPr lang="en"/>
              <a:t>Authors fine-tune a pre-trained MLLM, specifically LLaVa-Next and Mistral 7B, to serve as a bi-encoder retriever. This fine-tuning process is conducted on a comprehensive set of 10 datasets from the M-BEIR benchmark, which collectively encompass 16 different multimodal retrieval tasks</a:t>
            </a:r>
            <a:endParaRPr/>
          </a:p>
          <a:p>
            <a:pPr marL="457200" lvl="0" indent="-228600" algn="l" rtl="0">
              <a:lnSpc>
                <a:spcPct val="100000"/>
              </a:lnSpc>
              <a:spcBef>
                <a:spcPts val="0"/>
              </a:spcBef>
              <a:spcAft>
                <a:spcPts val="0"/>
              </a:spcAft>
              <a:buSzPts val="1200"/>
              <a:buFont typeface="Noto Sans Symbols"/>
              <a:buNone/>
            </a:pPr>
            <a:endParaRPr/>
          </a:p>
          <a:p>
            <a:pPr marL="457200" lvl="0" indent="-304800" algn="l" rtl="0">
              <a:lnSpc>
                <a:spcPct val="100000"/>
              </a:lnSpc>
              <a:spcBef>
                <a:spcPts val="0"/>
              </a:spcBef>
              <a:spcAft>
                <a:spcPts val="0"/>
              </a:spcAft>
              <a:buSzPts val="1200"/>
              <a:buFont typeface="Noto Sans Symbols"/>
              <a:buChar char="■"/>
            </a:pPr>
            <a:r>
              <a:rPr lang="en"/>
              <a:t>To tackle the issue of modality bias, the authors introduce a novel technique called modality-aware hard negative mining. This strategy focuses on the selection of challenging negative examples during the training process. These negative samples are chosen to be relevant to the query in terms of their information need but belong to a different modality than the desired retrieved result. By training the model to distinguish between these modality-aware hard negatives and the correct positive examples, the authors aim to encourage the model to treat different modalities more equitably and reduce the inherent bias towards certain modalities</a:t>
            </a:r>
            <a:endParaRPr/>
          </a:p>
          <a:p>
            <a:pPr marL="457200" lvl="0" indent="-228600" algn="l" rtl="0">
              <a:lnSpc>
                <a:spcPct val="100000"/>
              </a:lnSpc>
              <a:spcBef>
                <a:spcPts val="0"/>
              </a:spcBef>
              <a:spcAft>
                <a:spcPts val="0"/>
              </a:spcAft>
              <a:buSzPts val="1200"/>
              <a:buFont typeface="Noto Sans Symbols"/>
              <a:buNone/>
            </a:pPr>
            <a:endParaRPr/>
          </a:p>
          <a:p>
            <a:pPr marL="457200" lvl="0" indent="-304800" algn="l" rtl="0">
              <a:lnSpc>
                <a:spcPct val="100000"/>
              </a:lnSpc>
              <a:spcBef>
                <a:spcPts val="0"/>
              </a:spcBef>
              <a:spcAft>
                <a:spcPts val="0"/>
              </a:spcAft>
              <a:buSzPts val="1200"/>
              <a:buFont typeface="Noto Sans Symbols"/>
              <a:buChar char="■"/>
            </a:pPr>
            <a:r>
              <a:rPr lang="en"/>
              <a:t>In addition to addressing modality bias, the researchers also focus on enhancing the text retrieval capabilities of their universal multimodal retriever while preserving its performance on multimodal retrieval tasks. To achieve this, they employ a strategy of continual fine-tuning. After the initial multimodal fine-tuning phase, the model is further trained on text-to-text retrieval datasets from the MTEB (Massive Text Embedding Benchmark). The NV-Embed-v1 model serves as the text embedding LLM in this process</a:t>
            </a:r>
            <a:endParaRPr/>
          </a:p>
        </p:txBody>
      </p:sp>
      <p:sp>
        <p:nvSpPr>
          <p:cNvPr id="301" name="Google Shape;301;p65"/>
          <p:cNvSpPr txBox="1">
            <a:spLocks noGrp="1"/>
          </p:cNvSpPr>
          <p:nvPr>
            <p:ph type="title"/>
          </p:nvPr>
        </p:nvSpPr>
        <p:spPr>
          <a:xfrm>
            <a:off x="228600" y="3810000"/>
            <a:ext cx="8686800" cy="832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
              <a:t>Methodology</a:t>
            </a:r>
            <a:endParaRPr/>
          </a:p>
        </p:txBody>
      </p:sp>
    </p:spTree>
  </p:cSld>
  <p:clrMapOvr>
    <a:masterClrMapping/>
  </p:clrMapOvr>
</p:sld>
</file>

<file path=ppt/theme/theme1.xml><?xml version="1.0" encoding="utf-8"?>
<a:theme xmlns:a="http://schemas.openxmlformats.org/drawingml/2006/main" name="Tech Startup by Slidesgo">
  <a:themeElements>
    <a:clrScheme name="Simple Light">
      <a:dk1>
        <a:srgbClr val="FFFFFF"/>
      </a:dk1>
      <a:lt1>
        <a:srgbClr val="16100A"/>
      </a:lt1>
      <a:dk2>
        <a:srgbClr val="7A0013"/>
      </a:dk2>
      <a:lt2>
        <a:srgbClr val="BD641A"/>
      </a:lt2>
      <a:accent1>
        <a:srgbClr val="91E9DB"/>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2445</Words>
  <Application>Microsoft Macintosh PowerPoint</Application>
  <PresentationFormat>Экран (16:9)</PresentationFormat>
  <Paragraphs>154</Paragraphs>
  <Slides>31</Slides>
  <Notes>31</Notes>
  <HiddenSlides>0</HiddenSlides>
  <MMClips>0</MMClips>
  <ScaleCrop>false</ScaleCrop>
  <HeadingPairs>
    <vt:vector size="6" baseType="variant">
      <vt:variant>
        <vt:lpstr>Использованные шрифты</vt:lpstr>
      </vt:variant>
      <vt:variant>
        <vt:i4>8</vt:i4>
      </vt:variant>
      <vt:variant>
        <vt:lpstr>Тема</vt:lpstr>
      </vt:variant>
      <vt:variant>
        <vt:i4>1</vt:i4>
      </vt:variant>
      <vt:variant>
        <vt:lpstr>Заголовки слайдов</vt:lpstr>
      </vt:variant>
      <vt:variant>
        <vt:i4>31</vt:i4>
      </vt:variant>
    </vt:vector>
  </HeadingPairs>
  <TitlesOfParts>
    <vt:vector size="40" baseType="lpstr">
      <vt:lpstr>Bai Jamjuree</vt:lpstr>
      <vt:lpstr>Arial</vt:lpstr>
      <vt:lpstr>Catamaran</vt:lpstr>
      <vt:lpstr>Bebas Neue</vt:lpstr>
      <vt:lpstr>Noto Sans Symbols</vt:lpstr>
      <vt:lpstr>Raleway</vt:lpstr>
      <vt:lpstr>Catamaran Light</vt:lpstr>
      <vt:lpstr>Nunito Light</vt:lpstr>
      <vt:lpstr>Tech Startup by Slidesgo</vt:lpstr>
      <vt:lpstr>New IR Scenarios in Multimodal AI</vt:lpstr>
      <vt:lpstr>Презентация PowerPoint</vt:lpstr>
      <vt:lpstr>Why Multimodal AI in IR?</vt:lpstr>
      <vt:lpstr>Topics We Will Cover</vt:lpstr>
      <vt:lpstr>Foundational Embedding &amp; Modeling Techniques</vt:lpstr>
      <vt:lpstr>Paper 1: MM-Embed: Universal Multimodal Retrieval with Multimodal LLMs </vt:lpstr>
      <vt:lpstr>Paper Contributions</vt:lpstr>
      <vt:lpstr>Universal multimodal retriever</vt:lpstr>
      <vt:lpstr>Methodology</vt:lpstr>
      <vt:lpstr>Results</vt:lpstr>
      <vt:lpstr>Effectiveness of Reranking </vt:lpstr>
      <vt:lpstr>Conclusion and Future Work</vt:lpstr>
      <vt:lpstr>Retrieval Pipelines &amp; Strategic Frameworks</vt:lpstr>
      <vt:lpstr>Paper 2: Wiki-LLaVA: Hierarchical Retrieval-Augmented Generation for Multimodal LLMs</vt:lpstr>
      <vt:lpstr>Standard MLLM vs Wiki-LLaVa</vt:lpstr>
      <vt:lpstr>Methodology</vt:lpstr>
      <vt:lpstr>Architecture</vt:lpstr>
      <vt:lpstr>Results (Accuracy)</vt:lpstr>
      <vt:lpstr>Results (Visualization)</vt:lpstr>
      <vt:lpstr>Conclusion and Future Work</vt:lpstr>
      <vt:lpstr>Benchmarks &amp; Evaluation Protocols</vt:lpstr>
      <vt:lpstr>Paper 3: ConCon-Chi: Concept-Context Chimera Benchmark for Personalized Vision-Language Tasks</vt:lpstr>
      <vt:lpstr>Dataset Structure</vt:lpstr>
      <vt:lpstr>Methodology</vt:lpstr>
      <vt:lpstr>Datasets Comparison</vt:lpstr>
      <vt:lpstr>Concepts and Contexts</vt:lpstr>
      <vt:lpstr>Why Both Concepts and Contexts Are Important?</vt:lpstr>
      <vt:lpstr>Performance of the SOTA methods</vt:lpstr>
      <vt:lpstr>Conclusion</vt:lpstr>
      <vt:lpstr>Inspirational Words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Aleksandr A</cp:lastModifiedBy>
  <cp:revision>2</cp:revision>
  <dcterms:modified xsi:type="dcterms:W3CDTF">2025-05-13T16:21:41Z</dcterms:modified>
</cp:coreProperties>
</file>